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1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6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7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4.png" ContentType="image/png"/>
  <Override PartName="/ppt/media/image27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28.png" ContentType="image/png"/>
  <Override PartName="/ppt/media/image5.png" ContentType="image/png"/>
  <Override PartName="/ppt/media/image30.jpeg" ContentType="image/jpeg"/>
  <Override PartName="/ppt/media/image15.png" ContentType="image/png"/>
  <Override PartName="/ppt/media/image31.jpeg" ContentType="image/jpeg"/>
  <Override PartName="/ppt/media/image2.png" ContentType="image/png"/>
  <Override PartName="/ppt/media/image25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1.png" ContentType="image/png"/>
  <Override PartName="/ppt/media/image24.png" ContentType="image/png"/>
  <Override PartName="/ppt/media/image10.jpeg" ContentType="image/jpeg"/>
  <Override PartName="/ppt/media/image14.png" ContentType="image/png"/>
  <Override PartName="/ppt/media/image16.png" ContentType="image/png"/>
  <Override PartName="/ppt/media/image32.jpeg" ContentType="image/jpeg"/>
  <Override PartName="/ppt/media/image17.png" ContentType="image/png"/>
  <Override PartName="/ppt/media/image18.png" ContentType="image/png"/>
  <Override PartName="/ppt/media/image20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9144000" cy="5143500"/>
  <p:notesSz cx="51435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5E696B48-B9AD-4795-B0FD-F5C835003DB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sldNum" idx="1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sldNum" idx="2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sldNum" idx="2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 type="sldNum" idx="2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jpeg"/><Relationship Id="rId3" Type="http://schemas.openxmlformats.org/officeDocument/2006/relationships/image" Target="../media/image31.jpeg"/><Relationship Id="rId4" Type="http://schemas.openxmlformats.org/officeDocument/2006/relationships/image" Target="../media/image32.jpe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0"/>
          <p:cNvSpPr/>
          <p:nvPr/>
        </p:nvSpPr>
        <p:spPr>
          <a:xfrm>
            <a:off x="773280" y="1012320"/>
            <a:ext cx="5245920" cy="150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4320" spc="287" strike="noStrike">
                <a:solidFill>
                  <a:srgbClr val="ffffff"/>
                </a:solidFill>
                <a:latin typeface="Arial"/>
                <a:ea typeface="Arial"/>
              </a:rPr>
              <a:t>DataDigger</a:t>
            </a:r>
            <a:r>
              <a:rPr b="1" lang="zh-CN" sz="4320" spc="287" strike="noStrike">
                <a:solidFill>
                  <a:srgbClr val="ffffff"/>
                </a:solidFill>
                <a:latin typeface="微软雅黑"/>
                <a:ea typeface="微软雅黑"/>
              </a:rPr>
              <a:t>产品设计展示</a:t>
            </a:r>
            <a:endParaRPr b="0" lang="en-US" sz="4320" spc="-1" strike="noStrike">
              <a:latin typeface="Arial"/>
            </a:endParaRPr>
          </a:p>
        </p:txBody>
      </p:sp>
      <p:sp>
        <p:nvSpPr>
          <p:cNvPr id="45" name="Text 1"/>
          <p:cNvSpPr/>
          <p:nvPr/>
        </p:nvSpPr>
        <p:spPr>
          <a:xfrm>
            <a:off x="773280" y="2838600"/>
            <a:ext cx="3466800" cy="4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基于用户视角的开源探索体验优化</a:t>
            </a:r>
            <a:endParaRPr b="0" lang="en-US" sz="1440" spc="-1" strike="noStrike">
              <a:latin typeface="Arial"/>
            </a:endParaRPr>
          </a:p>
        </p:txBody>
      </p:sp>
      <p:sp>
        <p:nvSpPr>
          <p:cNvPr id="46" name="Shape 2"/>
          <p:cNvSpPr/>
          <p:nvPr/>
        </p:nvSpPr>
        <p:spPr>
          <a:xfrm>
            <a:off x="773280" y="3726000"/>
            <a:ext cx="1645560" cy="352440"/>
          </a:xfrm>
          <a:custGeom>
            <a:avLst/>
            <a:gdLst/>
            <a:ahLst/>
            <a:rect l="l" t="t" r="r" b="b"/>
            <a:pathLst>
              <a:path w="1645920" h="352958">
                <a:moveTo>
                  <a:pt x="176479" y="0"/>
                </a:moveTo>
                <a:moveTo>
                  <a:pt x="176479" y="0"/>
                </a:moveTo>
                <a:lnTo>
                  <a:pt x="1469441" y="0"/>
                </a:lnTo>
                <a:quadBezTo>
                  <a:pt x="1645920" y="0"/>
                  <a:pt x="1645920" y="176479"/>
                </a:quadBezTo>
                <a:lnTo>
                  <a:pt x="1645920" y="176479"/>
                </a:lnTo>
                <a:quadBezTo>
                  <a:pt x="1645920" y="352958"/>
                  <a:pt x="1469441" y="352958"/>
                </a:quadBezTo>
                <a:lnTo>
                  <a:pt x="176479" y="352958"/>
                </a:lnTo>
                <a:quadBezTo>
                  <a:pt x="0" y="352958"/>
                  <a:pt x="0" y="176479"/>
                </a:quadBezTo>
                <a:lnTo>
                  <a:pt x="0" y="176479"/>
                </a:lnTo>
                <a:quadBezTo>
                  <a:pt x="0" y="0"/>
                  <a:pt x="176479" y="0"/>
                </a:quadBezTo>
                <a:close/>
              </a:path>
            </a:pathLst>
          </a:custGeom>
          <a:solidFill>
            <a:srgbClr val="3ad9c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Text 3"/>
          <p:cNvSpPr/>
          <p:nvPr/>
        </p:nvSpPr>
        <p:spPr>
          <a:xfrm>
            <a:off x="609120" y="3674160"/>
            <a:ext cx="2077200" cy="38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00070f"/>
                </a:solidFill>
                <a:latin typeface="微软雅黑"/>
                <a:ea typeface="微软雅黑"/>
              </a:rPr>
              <a:t>汇报人</a:t>
            </a:r>
            <a:r>
              <a:rPr b="0" lang="en-US" sz="1150" spc="-1" strike="noStrike">
                <a:solidFill>
                  <a:srgbClr val="00070f"/>
                </a:solidFill>
                <a:latin typeface="微软雅黑"/>
                <a:ea typeface="微软雅黑"/>
              </a:rPr>
              <a:t>: DataDigger 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48" name="Shape 4"/>
          <p:cNvSpPr/>
          <p:nvPr/>
        </p:nvSpPr>
        <p:spPr>
          <a:xfrm>
            <a:off x="848520" y="2571120"/>
            <a:ext cx="4382280" cy="360"/>
          </a:xfrm>
          <a:custGeom>
            <a:avLst/>
            <a:gdLst/>
            <a:ahLst/>
            <a:rect l="l" t="t" r="r" b="b"/>
            <a:pathLst>
              <a:path w="4382734" h="0">
                <a:moveTo>
                  <a:pt x="0" y="0"/>
                </a:moveTo>
                <a:moveTo>
                  <a:pt x="0" y="0"/>
                </a:moveTo>
                <a:lnTo>
                  <a:pt x="4382734" y="0"/>
                </a:lnTo>
              </a:path>
            </a:pathLst>
          </a:custGeom>
          <a:noFill/>
          <a:ln w="9525">
            <a:solidFill>
              <a:srgbClr val="686868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 0"/>
          <p:cNvSpPr/>
          <p:nvPr/>
        </p:nvSpPr>
        <p:spPr>
          <a:xfrm>
            <a:off x="372960" y="1345680"/>
            <a:ext cx="1928160" cy="16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8640" spc="-1" strike="noStrike">
                <a:solidFill>
                  <a:srgbClr val="3ad9c6">
                    <a:alpha val="20000"/>
                  </a:srgbClr>
                </a:solidFill>
                <a:latin typeface="Arial"/>
                <a:ea typeface="Arial"/>
              </a:rPr>
              <a:t>03</a:t>
            </a:r>
            <a:endParaRPr b="0" lang="en-US" sz="8640" spc="-1" strike="noStrike">
              <a:latin typeface="Arial"/>
            </a:endParaRPr>
          </a:p>
        </p:txBody>
      </p:sp>
      <p:sp>
        <p:nvSpPr>
          <p:cNvPr id="138" name="Text 1"/>
          <p:cNvSpPr/>
          <p:nvPr/>
        </p:nvSpPr>
        <p:spPr>
          <a:xfrm>
            <a:off x="648000" y="2783160"/>
            <a:ext cx="5546880" cy="68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2880" spc="-1" strike="noStrike">
                <a:solidFill>
                  <a:srgbClr val="ffffff"/>
                </a:solidFill>
                <a:latin typeface="微软雅黑"/>
                <a:ea typeface="微软雅黑"/>
              </a:rPr>
              <a:t>技术实现</a:t>
            </a:r>
            <a:endParaRPr b="0" lang="en-US" sz="288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 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300" spc="-1" strike="noStrike">
                <a:solidFill>
                  <a:srgbClr val="76feba"/>
                </a:solidFill>
                <a:latin typeface="Arial"/>
                <a:ea typeface="Arial"/>
              </a:rPr>
              <a:t>Pixso</a:t>
            </a:r>
            <a:r>
              <a:rPr b="1" lang="en-US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 </a:t>
            </a:r>
            <a:r>
              <a:rPr b="1" lang="en-US" sz="2300" spc="-1" strike="noStrike">
                <a:solidFill>
                  <a:srgbClr val="76feba"/>
                </a:solidFill>
                <a:latin typeface="Arial"/>
                <a:ea typeface="Arial"/>
              </a:rPr>
              <a:t>UI</a:t>
            </a: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设计协作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140" name="Shape 1"/>
          <p:cNvSpPr/>
          <p:nvPr/>
        </p:nvSpPr>
        <p:spPr>
          <a:xfrm rot="21234000">
            <a:off x="639360" y="1356840"/>
            <a:ext cx="2450160" cy="2541600"/>
          </a:xfrm>
          <a:custGeom>
            <a:avLst/>
            <a:gdLst/>
            <a:ahLst/>
            <a:rect l="l" t="t" r="r" b="b"/>
            <a:pathLst>
              <a:path w="2450592" h="2542032">
                <a:moveTo>
                  <a:pt x="216394" y="0"/>
                </a:moveTo>
                <a:moveTo>
                  <a:pt x="216394" y="0"/>
                </a:moveTo>
                <a:lnTo>
                  <a:pt x="2234198" y="0"/>
                </a:lnTo>
                <a:quadBezTo>
                  <a:pt x="2450592" y="0"/>
                  <a:pt x="2450592" y="216394"/>
                </a:quadBezTo>
                <a:lnTo>
                  <a:pt x="2450592" y="2325638"/>
                </a:lnTo>
                <a:quadBezTo>
                  <a:pt x="2450592" y="2542032"/>
                  <a:pt x="2234198" y="2542032"/>
                </a:quadBezTo>
                <a:lnTo>
                  <a:pt x="216394" y="2542032"/>
                </a:lnTo>
                <a:quadBezTo>
                  <a:pt x="0" y="2542032"/>
                  <a:pt x="0" y="2325638"/>
                </a:quadBezTo>
                <a:lnTo>
                  <a:pt x="0" y="216394"/>
                </a:lnTo>
                <a:quadBezTo>
                  <a:pt x="0" y="0"/>
                  <a:pt x="216394" y="0"/>
                </a:quadBezTo>
                <a:close/>
              </a:path>
            </a:pathLst>
          </a:custGeom>
          <a:noFill/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Shape 2"/>
          <p:cNvSpPr/>
          <p:nvPr/>
        </p:nvSpPr>
        <p:spPr>
          <a:xfrm>
            <a:off x="679320" y="1343160"/>
            <a:ext cx="2450160" cy="2541600"/>
          </a:xfrm>
          <a:custGeom>
            <a:avLst/>
            <a:gdLst/>
            <a:ahLst/>
            <a:rect l="l" t="t" r="r" b="b"/>
            <a:pathLst>
              <a:path w="2450592" h="2542032">
                <a:moveTo>
                  <a:pt x="216394" y="0"/>
                </a:moveTo>
                <a:moveTo>
                  <a:pt x="216394" y="0"/>
                </a:moveTo>
                <a:lnTo>
                  <a:pt x="2234198" y="0"/>
                </a:lnTo>
                <a:quadBezTo>
                  <a:pt x="2450592" y="0"/>
                  <a:pt x="2450592" y="216394"/>
                </a:quadBezTo>
                <a:lnTo>
                  <a:pt x="2450592" y="2325638"/>
                </a:lnTo>
                <a:quadBezTo>
                  <a:pt x="2450592" y="2542032"/>
                  <a:pt x="2234198" y="2542032"/>
                </a:quadBezTo>
                <a:lnTo>
                  <a:pt x="216394" y="2542032"/>
                </a:lnTo>
                <a:quadBezTo>
                  <a:pt x="0" y="2542032"/>
                  <a:pt x="0" y="2325638"/>
                </a:quadBezTo>
                <a:lnTo>
                  <a:pt x="0" y="216394"/>
                </a:lnTo>
                <a:quadBezTo>
                  <a:pt x="0" y="0"/>
                  <a:pt x="216394" y="0"/>
                </a:quadBezTo>
                <a:close/>
              </a:path>
            </a:pathLst>
          </a:custGeom>
          <a:noFill/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Shape 3"/>
          <p:cNvSpPr/>
          <p:nvPr/>
        </p:nvSpPr>
        <p:spPr>
          <a:xfrm>
            <a:off x="916920" y="1153440"/>
            <a:ext cx="511560" cy="511560"/>
          </a:xfrm>
          <a:custGeom>
            <a:avLst/>
            <a:gdLst/>
            <a:ahLst/>
            <a:rect l="l" t="t" r="r" b="b"/>
            <a:pathLst>
              <a:path w="512064" h="512064">
                <a:moveTo>
                  <a:pt x="256032" y="0"/>
                </a:moveTo>
                <a:moveTo>
                  <a:pt x="256032" y="0"/>
                </a:moveTo>
                <a:cubicBezTo>
                  <a:pt x="397340" y="0"/>
                  <a:pt x="512064" y="114724"/>
                  <a:pt x="512064" y="256032"/>
                </a:cubicBezTo>
                <a:cubicBezTo>
                  <a:pt x="512064" y="397340"/>
                  <a:pt x="397340" y="512064"/>
                  <a:pt x="256032" y="512064"/>
                </a:cubicBezTo>
                <a:cubicBezTo>
                  <a:pt x="114724" y="512064"/>
                  <a:pt x="0" y="397340"/>
                  <a:pt x="0" y="256032"/>
                </a:cubicBezTo>
                <a:cubicBezTo>
                  <a:pt x="0" y="114724"/>
                  <a:pt x="114724" y="0"/>
                  <a:pt x="256032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Text 4"/>
          <p:cNvSpPr/>
          <p:nvPr/>
        </p:nvSpPr>
        <p:spPr>
          <a:xfrm>
            <a:off x="756720" y="1121760"/>
            <a:ext cx="813240" cy="53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020" spc="-1" strike="noStrike">
                <a:solidFill>
                  <a:srgbClr val="ffffff"/>
                </a:solidFill>
                <a:latin typeface="微软雅黑"/>
                <a:ea typeface="微软雅黑"/>
              </a:rPr>
              <a:t>01</a:t>
            </a:r>
            <a:endParaRPr b="0" lang="en-US" sz="2020" spc="-1" strike="noStrike">
              <a:latin typeface="Arial"/>
            </a:endParaRPr>
          </a:p>
        </p:txBody>
      </p:sp>
      <p:sp>
        <p:nvSpPr>
          <p:cNvPr id="144" name="Shape 5"/>
          <p:cNvSpPr/>
          <p:nvPr/>
        </p:nvSpPr>
        <p:spPr>
          <a:xfrm rot="21234000">
            <a:off x="3346200" y="1356840"/>
            <a:ext cx="2450160" cy="2541600"/>
          </a:xfrm>
          <a:custGeom>
            <a:avLst/>
            <a:gdLst/>
            <a:ahLst/>
            <a:rect l="l" t="t" r="r" b="b"/>
            <a:pathLst>
              <a:path w="2450592" h="2542032">
                <a:moveTo>
                  <a:pt x="216394" y="0"/>
                </a:moveTo>
                <a:moveTo>
                  <a:pt x="216394" y="0"/>
                </a:moveTo>
                <a:lnTo>
                  <a:pt x="2234198" y="0"/>
                </a:lnTo>
                <a:quadBezTo>
                  <a:pt x="2450592" y="0"/>
                  <a:pt x="2450592" y="216394"/>
                </a:quadBezTo>
                <a:lnTo>
                  <a:pt x="2450592" y="2325638"/>
                </a:lnTo>
                <a:quadBezTo>
                  <a:pt x="2450592" y="2542032"/>
                  <a:pt x="2234198" y="2542032"/>
                </a:quadBezTo>
                <a:lnTo>
                  <a:pt x="216394" y="2542032"/>
                </a:lnTo>
                <a:quadBezTo>
                  <a:pt x="0" y="2542032"/>
                  <a:pt x="0" y="2325638"/>
                </a:quadBezTo>
                <a:lnTo>
                  <a:pt x="0" y="216394"/>
                </a:lnTo>
                <a:quadBezTo>
                  <a:pt x="0" y="0"/>
                  <a:pt x="216394" y="0"/>
                </a:quadBezTo>
                <a:close/>
              </a:path>
            </a:pathLst>
          </a:custGeom>
          <a:noFill/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Shape 6"/>
          <p:cNvSpPr/>
          <p:nvPr/>
        </p:nvSpPr>
        <p:spPr>
          <a:xfrm>
            <a:off x="3386520" y="1343160"/>
            <a:ext cx="2450160" cy="2541600"/>
          </a:xfrm>
          <a:custGeom>
            <a:avLst/>
            <a:gdLst/>
            <a:ahLst/>
            <a:rect l="l" t="t" r="r" b="b"/>
            <a:pathLst>
              <a:path w="2450592" h="2542032">
                <a:moveTo>
                  <a:pt x="216394" y="0"/>
                </a:moveTo>
                <a:moveTo>
                  <a:pt x="216394" y="0"/>
                </a:moveTo>
                <a:lnTo>
                  <a:pt x="2234198" y="0"/>
                </a:lnTo>
                <a:quadBezTo>
                  <a:pt x="2450592" y="0"/>
                  <a:pt x="2450592" y="216394"/>
                </a:quadBezTo>
                <a:lnTo>
                  <a:pt x="2450592" y="2325638"/>
                </a:lnTo>
                <a:quadBezTo>
                  <a:pt x="2450592" y="2542032"/>
                  <a:pt x="2234198" y="2542032"/>
                </a:quadBezTo>
                <a:lnTo>
                  <a:pt x="216394" y="2542032"/>
                </a:lnTo>
                <a:quadBezTo>
                  <a:pt x="0" y="2542032"/>
                  <a:pt x="0" y="2325638"/>
                </a:quadBezTo>
                <a:lnTo>
                  <a:pt x="0" y="216394"/>
                </a:lnTo>
                <a:quadBezTo>
                  <a:pt x="0" y="0"/>
                  <a:pt x="216394" y="0"/>
                </a:quadBezTo>
                <a:close/>
              </a:path>
            </a:pathLst>
          </a:custGeom>
          <a:noFill/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Shape 7"/>
          <p:cNvSpPr/>
          <p:nvPr/>
        </p:nvSpPr>
        <p:spPr>
          <a:xfrm>
            <a:off x="3623760" y="1153440"/>
            <a:ext cx="511560" cy="511560"/>
          </a:xfrm>
          <a:custGeom>
            <a:avLst/>
            <a:gdLst/>
            <a:ahLst/>
            <a:rect l="l" t="t" r="r" b="b"/>
            <a:pathLst>
              <a:path w="512064" h="512064">
                <a:moveTo>
                  <a:pt x="256032" y="0"/>
                </a:moveTo>
                <a:moveTo>
                  <a:pt x="256032" y="0"/>
                </a:moveTo>
                <a:cubicBezTo>
                  <a:pt x="397340" y="0"/>
                  <a:pt x="512064" y="114724"/>
                  <a:pt x="512064" y="256032"/>
                </a:cubicBezTo>
                <a:cubicBezTo>
                  <a:pt x="512064" y="397340"/>
                  <a:pt x="397340" y="512064"/>
                  <a:pt x="256032" y="512064"/>
                </a:cubicBezTo>
                <a:cubicBezTo>
                  <a:pt x="114724" y="512064"/>
                  <a:pt x="0" y="397340"/>
                  <a:pt x="0" y="256032"/>
                </a:cubicBezTo>
                <a:cubicBezTo>
                  <a:pt x="0" y="114724"/>
                  <a:pt x="114724" y="0"/>
                  <a:pt x="256032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Text 8"/>
          <p:cNvSpPr/>
          <p:nvPr/>
        </p:nvSpPr>
        <p:spPr>
          <a:xfrm>
            <a:off x="3472920" y="1126080"/>
            <a:ext cx="813240" cy="53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020" spc="-1" strike="noStrike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 b="0" lang="en-US" sz="2020" spc="-1" strike="noStrike">
              <a:latin typeface="Arial"/>
            </a:endParaRPr>
          </a:p>
        </p:txBody>
      </p:sp>
      <p:sp>
        <p:nvSpPr>
          <p:cNvPr id="148" name="Shape 9"/>
          <p:cNvSpPr/>
          <p:nvPr/>
        </p:nvSpPr>
        <p:spPr>
          <a:xfrm rot="21234000">
            <a:off x="6053400" y="1356840"/>
            <a:ext cx="2450160" cy="2541600"/>
          </a:xfrm>
          <a:custGeom>
            <a:avLst/>
            <a:gdLst/>
            <a:ahLst/>
            <a:rect l="l" t="t" r="r" b="b"/>
            <a:pathLst>
              <a:path w="2450592" h="2542032">
                <a:moveTo>
                  <a:pt x="216394" y="0"/>
                </a:moveTo>
                <a:moveTo>
                  <a:pt x="216394" y="0"/>
                </a:moveTo>
                <a:lnTo>
                  <a:pt x="2234198" y="0"/>
                </a:lnTo>
                <a:quadBezTo>
                  <a:pt x="2450592" y="0"/>
                  <a:pt x="2450592" y="216394"/>
                </a:quadBezTo>
                <a:lnTo>
                  <a:pt x="2450592" y="2325638"/>
                </a:lnTo>
                <a:quadBezTo>
                  <a:pt x="2450592" y="2542032"/>
                  <a:pt x="2234198" y="2542032"/>
                </a:quadBezTo>
                <a:lnTo>
                  <a:pt x="216394" y="2542032"/>
                </a:lnTo>
                <a:quadBezTo>
                  <a:pt x="0" y="2542032"/>
                  <a:pt x="0" y="2325638"/>
                </a:quadBezTo>
                <a:lnTo>
                  <a:pt x="0" y="216394"/>
                </a:lnTo>
                <a:quadBezTo>
                  <a:pt x="0" y="0"/>
                  <a:pt x="216394" y="0"/>
                </a:quadBezTo>
                <a:close/>
              </a:path>
            </a:pathLst>
          </a:custGeom>
          <a:noFill/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Shape 10"/>
          <p:cNvSpPr/>
          <p:nvPr/>
        </p:nvSpPr>
        <p:spPr>
          <a:xfrm>
            <a:off x="6093360" y="1343160"/>
            <a:ext cx="2450160" cy="2541600"/>
          </a:xfrm>
          <a:custGeom>
            <a:avLst/>
            <a:gdLst/>
            <a:ahLst/>
            <a:rect l="l" t="t" r="r" b="b"/>
            <a:pathLst>
              <a:path w="2450592" h="2542032">
                <a:moveTo>
                  <a:pt x="216394" y="0"/>
                </a:moveTo>
                <a:moveTo>
                  <a:pt x="216394" y="0"/>
                </a:moveTo>
                <a:lnTo>
                  <a:pt x="2234198" y="0"/>
                </a:lnTo>
                <a:quadBezTo>
                  <a:pt x="2450592" y="0"/>
                  <a:pt x="2450592" y="216394"/>
                </a:quadBezTo>
                <a:lnTo>
                  <a:pt x="2450592" y="2325638"/>
                </a:lnTo>
                <a:quadBezTo>
                  <a:pt x="2450592" y="2542032"/>
                  <a:pt x="2234198" y="2542032"/>
                </a:quadBezTo>
                <a:lnTo>
                  <a:pt x="216394" y="2542032"/>
                </a:lnTo>
                <a:quadBezTo>
                  <a:pt x="0" y="2542032"/>
                  <a:pt x="0" y="2325638"/>
                </a:quadBezTo>
                <a:lnTo>
                  <a:pt x="0" y="216394"/>
                </a:lnTo>
                <a:quadBezTo>
                  <a:pt x="0" y="0"/>
                  <a:pt x="216394" y="0"/>
                </a:quadBezTo>
                <a:close/>
              </a:path>
            </a:pathLst>
          </a:custGeom>
          <a:noFill/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Shape 11"/>
          <p:cNvSpPr/>
          <p:nvPr/>
        </p:nvSpPr>
        <p:spPr>
          <a:xfrm>
            <a:off x="6330600" y="1153440"/>
            <a:ext cx="511560" cy="511560"/>
          </a:xfrm>
          <a:custGeom>
            <a:avLst/>
            <a:gdLst/>
            <a:ahLst/>
            <a:rect l="l" t="t" r="r" b="b"/>
            <a:pathLst>
              <a:path w="512064" h="512064">
                <a:moveTo>
                  <a:pt x="256032" y="0"/>
                </a:moveTo>
                <a:moveTo>
                  <a:pt x="256032" y="0"/>
                </a:moveTo>
                <a:cubicBezTo>
                  <a:pt x="397340" y="0"/>
                  <a:pt x="512064" y="114724"/>
                  <a:pt x="512064" y="256032"/>
                </a:cubicBezTo>
                <a:cubicBezTo>
                  <a:pt x="512064" y="397340"/>
                  <a:pt x="397340" y="512064"/>
                  <a:pt x="256032" y="512064"/>
                </a:cubicBezTo>
                <a:cubicBezTo>
                  <a:pt x="114724" y="512064"/>
                  <a:pt x="0" y="397340"/>
                  <a:pt x="0" y="256032"/>
                </a:cubicBezTo>
                <a:cubicBezTo>
                  <a:pt x="0" y="114724"/>
                  <a:pt x="114724" y="0"/>
                  <a:pt x="256032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Text 12"/>
          <p:cNvSpPr/>
          <p:nvPr/>
        </p:nvSpPr>
        <p:spPr>
          <a:xfrm>
            <a:off x="6170400" y="1121760"/>
            <a:ext cx="813240" cy="53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020" spc="-1" strike="noStrike">
                <a:solidFill>
                  <a:srgbClr val="ffffff"/>
                </a:solidFill>
                <a:latin typeface="微软雅黑"/>
                <a:ea typeface="微软雅黑"/>
              </a:rPr>
              <a:t>03</a:t>
            </a:r>
            <a:endParaRPr b="0" lang="en-US" sz="2020" spc="-1" strike="noStrike">
              <a:latin typeface="Arial"/>
            </a:endParaRPr>
          </a:p>
        </p:txBody>
      </p:sp>
      <p:sp>
        <p:nvSpPr>
          <p:cNvPr id="152" name="Text 13"/>
          <p:cNvSpPr/>
          <p:nvPr/>
        </p:nvSpPr>
        <p:spPr>
          <a:xfrm>
            <a:off x="679320" y="1667160"/>
            <a:ext cx="244908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实时协作功能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53" name="Text 14"/>
          <p:cNvSpPr/>
          <p:nvPr/>
        </p:nvSpPr>
        <p:spPr>
          <a:xfrm>
            <a:off x="807480" y="1989000"/>
            <a:ext cx="2194200" cy="106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Pixso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支持团队成员实时在线协作，无论身处何地，都能共同参与到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UI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设计中来，极大提升了团队的工作效率和设计的一致性。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54" name="Text 15"/>
          <p:cNvSpPr/>
          <p:nvPr/>
        </p:nvSpPr>
        <p:spPr>
          <a:xfrm>
            <a:off x="3386520" y="1667160"/>
            <a:ext cx="244908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界面设计共享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55" name="Text 16"/>
          <p:cNvSpPr/>
          <p:nvPr/>
        </p:nvSpPr>
        <p:spPr>
          <a:xfrm>
            <a:off x="3514320" y="1989000"/>
            <a:ext cx="2194200" cy="106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通过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Pixso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，设计师可以轻松分享自己的界面设计方案，其他团队成员可以即时查看、评论和修改，确保了设计思路的连贯性和创新性。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56" name="Text 17"/>
          <p:cNvSpPr/>
          <p:nvPr/>
        </p:nvSpPr>
        <p:spPr>
          <a:xfrm>
            <a:off x="6093360" y="1667160"/>
            <a:ext cx="244908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版本控制与历史记录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57" name="Text 18"/>
          <p:cNvSpPr/>
          <p:nvPr/>
        </p:nvSpPr>
        <p:spPr>
          <a:xfrm>
            <a:off x="6221160" y="1989000"/>
            <a:ext cx="2194200" cy="106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Pixso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提供强大的版本控制功能，允许团队成员追踪设计的每一个更改，并可随时回退到之前的版本，保证了设计过程的灵活性和安全性。</a:t>
            </a:r>
            <a:endParaRPr b="0" lang="en-US" sz="11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 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300" spc="-1" strike="noStrike">
                <a:solidFill>
                  <a:srgbClr val="76feba"/>
                </a:solidFill>
                <a:latin typeface="Arial"/>
                <a:ea typeface="Arial"/>
              </a:rPr>
              <a:t>React+Docusaurus</a:t>
            </a: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开发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159" name="Shape 1"/>
          <p:cNvSpPr/>
          <p:nvPr/>
        </p:nvSpPr>
        <p:spPr>
          <a:xfrm>
            <a:off x="1112760" y="155484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91440" y="0"/>
                </a:moveTo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0084ff">
              <a:alpha val="4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Text 2"/>
          <p:cNvSpPr/>
          <p:nvPr/>
        </p:nvSpPr>
        <p:spPr>
          <a:xfrm>
            <a:off x="626400" y="1143360"/>
            <a:ext cx="972360" cy="84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4320" spc="-1" strike="noStrike">
                <a:solidFill>
                  <a:srgbClr val="3ad9c6"/>
                </a:solidFill>
                <a:latin typeface="微软雅黑"/>
                <a:ea typeface="微软雅黑"/>
              </a:rPr>
              <a:t>01</a:t>
            </a:r>
            <a:endParaRPr b="0" lang="en-US" sz="4320" spc="-1" strike="noStrike">
              <a:latin typeface="Arial"/>
            </a:endParaRPr>
          </a:p>
        </p:txBody>
      </p:sp>
      <p:sp>
        <p:nvSpPr>
          <p:cNvPr id="161" name="Shape 3"/>
          <p:cNvSpPr/>
          <p:nvPr/>
        </p:nvSpPr>
        <p:spPr>
          <a:xfrm>
            <a:off x="3945600" y="155484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91440" y="0"/>
                </a:moveTo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0084ff">
              <a:alpha val="4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Text 4"/>
          <p:cNvSpPr/>
          <p:nvPr/>
        </p:nvSpPr>
        <p:spPr>
          <a:xfrm>
            <a:off x="3356640" y="1143360"/>
            <a:ext cx="972360" cy="84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4320" spc="-1" strike="noStrike">
                <a:solidFill>
                  <a:srgbClr val="3ad9c6"/>
                </a:solidFill>
                <a:latin typeface="微软雅黑"/>
                <a:ea typeface="微软雅黑"/>
              </a:rPr>
              <a:t>02</a:t>
            </a:r>
            <a:endParaRPr b="0" lang="en-US" sz="4320" spc="-1" strike="noStrike">
              <a:latin typeface="Arial"/>
            </a:endParaRPr>
          </a:p>
        </p:txBody>
      </p:sp>
      <p:sp>
        <p:nvSpPr>
          <p:cNvPr id="163" name="Shape 5"/>
          <p:cNvSpPr/>
          <p:nvPr/>
        </p:nvSpPr>
        <p:spPr>
          <a:xfrm>
            <a:off x="6684120" y="155484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91440" y="0"/>
                </a:moveTo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0084ff">
              <a:alpha val="4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Text 6"/>
          <p:cNvSpPr/>
          <p:nvPr/>
        </p:nvSpPr>
        <p:spPr>
          <a:xfrm>
            <a:off x="6086880" y="1143360"/>
            <a:ext cx="972360" cy="84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4320" spc="-1" strike="noStrike">
                <a:solidFill>
                  <a:srgbClr val="3ad9c6"/>
                </a:solidFill>
                <a:latin typeface="微软雅黑"/>
                <a:ea typeface="微软雅黑"/>
              </a:rPr>
              <a:t>03</a:t>
            </a:r>
            <a:endParaRPr b="0" lang="en-US" sz="4320" spc="-1" strike="noStrike">
              <a:latin typeface="Arial"/>
            </a:endParaRPr>
          </a:p>
        </p:txBody>
      </p:sp>
      <p:sp>
        <p:nvSpPr>
          <p:cNvPr id="165" name="Text 7"/>
          <p:cNvSpPr/>
          <p:nvPr/>
        </p:nvSpPr>
        <p:spPr>
          <a:xfrm>
            <a:off x="626400" y="1771920"/>
            <a:ext cx="243000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React</a:t>
            </a: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的核心优势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66" name="Text 8"/>
          <p:cNvSpPr/>
          <p:nvPr/>
        </p:nvSpPr>
        <p:spPr>
          <a:xfrm>
            <a:off x="626400" y="2073600"/>
            <a:ext cx="2430000" cy="107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1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React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通过组件化的方式，使得开发者能够构建出可复用的用户界面。其虚拟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DOM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机制优化了页面的渲染效率，提高了应用的性能和响应速度。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67" name="Text 9"/>
          <p:cNvSpPr/>
          <p:nvPr/>
        </p:nvSpPr>
        <p:spPr>
          <a:xfrm>
            <a:off x="3356640" y="1771920"/>
            <a:ext cx="243000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Docusaurus</a:t>
            </a: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框架特点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68" name="Text 10"/>
          <p:cNvSpPr/>
          <p:nvPr/>
        </p:nvSpPr>
        <p:spPr>
          <a:xfrm>
            <a:off x="3356640" y="2073600"/>
            <a:ext cx="2430000" cy="107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1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Docusaurus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是一个专为文档网站设计的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React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框架，它提供了丰富的主题和插件支持，简化了文档网站的搭建和维护过程，特别适合开发者门户的建设。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69" name="Text 11"/>
          <p:cNvSpPr/>
          <p:nvPr/>
        </p:nvSpPr>
        <p:spPr>
          <a:xfrm>
            <a:off x="6086880" y="1771920"/>
            <a:ext cx="243000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快速开发与维护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70" name="Text 12"/>
          <p:cNvSpPr/>
          <p:nvPr/>
        </p:nvSpPr>
        <p:spPr>
          <a:xfrm>
            <a:off x="6086880" y="2073600"/>
            <a:ext cx="2430000" cy="107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1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结合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React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和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Docusaurus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，开发团队可以迅速搭建功能丰富、响应迅速的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Openrank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排行榜页面，同时保持代码的清晰结构和易于维护性。</a:t>
            </a:r>
            <a:endParaRPr b="0" lang="en-US" sz="11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 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300" spc="-1" strike="noStrike">
                <a:solidFill>
                  <a:srgbClr val="76feba"/>
                </a:solidFill>
                <a:latin typeface="Arial"/>
                <a:ea typeface="Arial"/>
              </a:rPr>
              <a:t>GitHubCI/CD</a:t>
            </a: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自动化测试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172" name="Text 1"/>
          <p:cNvSpPr/>
          <p:nvPr/>
        </p:nvSpPr>
        <p:spPr>
          <a:xfrm>
            <a:off x="886320" y="1536120"/>
            <a:ext cx="2212560" cy="67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580" spc="-1" strike="noStrike">
                <a:solidFill>
                  <a:srgbClr val="3ad9c6"/>
                </a:solidFill>
                <a:latin typeface="微软雅黑"/>
                <a:ea typeface="微软雅黑"/>
              </a:rPr>
              <a:t>GitHubCI/CD</a:t>
            </a:r>
            <a:r>
              <a:rPr b="1" lang="zh-CN" sz="1580" spc="-1" strike="noStrike">
                <a:solidFill>
                  <a:srgbClr val="3ad9c6"/>
                </a:solidFill>
                <a:latin typeface="微软雅黑"/>
                <a:ea typeface="微软雅黑"/>
              </a:rPr>
              <a:t>自动化测试概述</a:t>
            </a:r>
            <a:endParaRPr b="0" lang="en-US" sz="1580" spc="-1" strike="noStrike">
              <a:latin typeface="Arial"/>
            </a:endParaRPr>
          </a:p>
        </p:txBody>
      </p:sp>
      <p:sp>
        <p:nvSpPr>
          <p:cNvPr id="173" name="Text 2"/>
          <p:cNvSpPr/>
          <p:nvPr/>
        </p:nvSpPr>
        <p:spPr>
          <a:xfrm>
            <a:off x="886320" y="2286000"/>
            <a:ext cx="2212560" cy="118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GitHubCI/CD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自动化测试是一种利用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GitHub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平台进行持续集成和持续部署的技术手段，旨在通过自动化的方式提高软件开发效率和质量。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74" name="Shape 3"/>
          <p:cNvSpPr/>
          <p:nvPr/>
        </p:nvSpPr>
        <p:spPr>
          <a:xfrm>
            <a:off x="886320" y="1045800"/>
            <a:ext cx="425520" cy="425520"/>
          </a:xfrm>
          <a:custGeom>
            <a:avLst/>
            <a:gdLst/>
            <a:ah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Text 4"/>
          <p:cNvSpPr/>
          <p:nvPr/>
        </p:nvSpPr>
        <p:spPr>
          <a:xfrm>
            <a:off x="813240" y="1076040"/>
            <a:ext cx="55404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01</a:t>
            </a:r>
            <a:endParaRPr b="0" lang="en-US" sz="1440" spc="-1" strike="noStrike">
              <a:latin typeface="Arial"/>
            </a:endParaRPr>
          </a:p>
        </p:txBody>
      </p:sp>
      <p:sp>
        <p:nvSpPr>
          <p:cNvPr id="176" name="Text 5"/>
          <p:cNvSpPr/>
          <p:nvPr/>
        </p:nvSpPr>
        <p:spPr>
          <a:xfrm>
            <a:off x="3502080" y="1527120"/>
            <a:ext cx="2212560" cy="67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580" spc="-1" strike="noStrike">
                <a:solidFill>
                  <a:srgbClr val="3ad9c6"/>
                </a:solidFill>
                <a:latin typeface="微软雅黑"/>
                <a:ea typeface="微软雅黑"/>
              </a:rPr>
              <a:t>GitHubCI/CD</a:t>
            </a:r>
            <a:r>
              <a:rPr b="1" lang="zh-CN" sz="1580" spc="-1" strike="noStrike">
                <a:solidFill>
                  <a:srgbClr val="3ad9c6"/>
                </a:solidFill>
                <a:latin typeface="微软雅黑"/>
                <a:ea typeface="微软雅黑"/>
              </a:rPr>
              <a:t>自动化测试流程</a:t>
            </a:r>
            <a:endParaRPr b="0" lang="en-US" sz="1580" spc="-1" strike="noStrike">
              <a:latin typeface="Arial"/>
            </a:endParaRPr>
          </a:p>
        </p:txBody>
      </p:sp>
      <p:sp>
        <p:nvSpPr>
          <p:cNvPr id="177" name="Text 6"/>
          <p:cNvSpPr/>
          <p:nvPr/>
        </p:nvSpPr>
        <p:spPr>
          <a:xfrm>
            <a:off x="3502080" y="2286000"/>
            <a:ext cx="2212560" cy="13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GitHubCI/CD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自动化测试流程包括代码提交、自动构建、自动测试、自动部署等步骤，通过这些步骤，可以实现对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DataDigger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产品的快速迭代和持续优化。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78" name="Shape 7"/>
          <p:cNvSpPr/>
          <p:nvPr/>
        </p:nvSpPr>
        <p:spPr>
          <a:xfrm>
            <a:off x="3502080" y="1045800"/>
            <a:ext cx="425520" cy="425520"/>
          </a:xfrm>
          <a:custGeom>
            <a:avLst/>
            <a:gdLst/>
            <a:ah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Text 8"/>
          <p:cNvSpPr/>
          <p:nvPr/>
        </p:nvSpPr>
        <p:spPr>
          <a:xfrm>
            <a:off x="3447360" y="1076040"/>
            <a:ext cx="51732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 b="0" lang="en-US" sz="1440" spc="-1" strike="noStrike">
              <a:latin typeface="Arial"/>
            </a:endParaRPr>
          </a:p>
        </p:txBody>
      </p:sp>
      <p:sp>
        <p:nvSpPr>
          <p:cNvPr id="180" name="Text 9"/>
          <p:cNvSpPr/>
          <p:nvPr/>
        </p:nvSpPr>
        <p:spPr>
          <a:xfrm>
            <a:off x="6118200" y="1527120"/>
            <a:ext cx="2212560" cy="67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580" spc="-1" strike="noStrike">
                <a:solidFill>
                  <a:srgbClr val="3ad9c6"/>
                </a:solidFill>
                <a:latin typeface="微软雅黑"/>
                <a:ea typeface="微软雅黑"/>
              </a:rPr>
              <a:t>GitHubCI/CD</a:t>
            </a:r>
            <a:r>
              <a:rPr b="1" lang="zh-CN" sz="1580" spc="-1" strike="noStrike">
                <a:solidFill>
                  <a:srgbClr val="3ad9c6"/>
                </a:solidFill>
                <a:latin typeface="微软雅黑"/>
                <a:ea typeface="微软雅黑"/>
              </a:rPr>
              <a:t>自动化测试优势</a:t>
            </a:r>
            <a:endParaRPr b="0" lang="en-US" sz="1580" spc="-1" strike="noStrike">
              <a:latin typeface="Arial"/>
            </a:endParaRPr>
          </a:p>
        </p:txBody>
      </p:sp>
      <p:sp>
        <p:nvSpPr>
          <p:cNvPr id="181" name="Text 10"/>
          <p:cNvSpPr/>
          <p:nvPr/>
        </p:nvSpPr>
        <p:spPr>
          <a:xfrm>
            <a:off x="6172200" y="2286000"/>
            <a:ext cx="2212560" cy="98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GitHubCI/CD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自动化测试具有提高开发效率、降低错误率、提升产品质量等优势，是现代软件开发中不可或缺的一部分。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82" name="Shape 11"/>
          <p:cNvSpPr/>
          <p:nvPr/>
        </p:nvSpPr>
        <p:spPr>
          <a:xfrm>
            <a:off x="6118200" y="1045800"/>
            <a:ext cx="425520" cy="425520"/>
          </a:xfrm>
          <a:custGeom>
            <a:avLst/>
            <a:gdLst/>
            <a:ah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Text 12"/>
          <p:cNvSpPr/>
          <p:nvPr/>
        </p:nvSpPr>
        <p:spPr>
          <a:xfrm>
            <a:off x="6090480" y="1076040"/>
            <a:ext cx="47952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03</a:t>
            </a:r>
            <a:endParaRPr b="0" lang="en-US" sz="144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Text 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持续集成部署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185" name="Shape 1"/>
          <p:cNvSpPr/>
          <p:nvPr/>
        </p:nvSpPr>
        <p:spPr>
          <a:xfrm>
            <a:off x="447840" y="1929240"/>
            <a:ext cx="8247600" cy="2346480"/>
          </a:xfrm>
          <a:custGeom>
            <a:avLst/>
            <a:gdLst/>
            <a:ahLst/>
            <a:rect l="l" t="t" r="r" b="b"/>
            <a:pathLst>
              <a:path w="8248087" h="2346713">
                <a:moveTo>
                  <a:pt x="293339" y="0"/>
                </a:moveTo>
                <a:moveTo>
                  <a:pt x="293339" y="0"/>
                </a:moveTo>
                <a:lnTo>
                  <a:pt x="7954748" y="0"/>
                </a:lnTo>
                <a:quadBezTo>
                  <a:pt x="8248087" y="0"/>
                  <a:pt x="8248087" y="293339"/>
                </a:quadBezTo>
                <a:lnTo>
                  <a:pt x="8248087" y="2053374"/>
                </a:lnTo>
                <a:quadBezTo>
                  <a:pt x="8248087" y="2346713"/>
                  <a:pt x="7954748" y="2346713"/>
                </a:quadBezTo>
                <a:lnTo>
                  <a:pt x="293339" y="2346713"/>
                </a:lnTo>
                <a:quadBezTo>
                  <a:pt x="0" y="2346713"/>
                  <a:pt x="0" y="2053374"/>
                </a:quadBezTo>
                <a:lnTo>
                  <a:pt x="0" y="293339"/>
                </a:lnTo>
                <a:quadBezTo>
                  <a:pt x="0" y="0"/>
                  <a:pt x="293339" y="0"/>
                </a:quadBezTo>
                <a:close/>
              </a:path>
            </a:pathLst>
          </a:custGeom>
          <a:solidFill>
            <a:srgbClr val="0084ff">
              <a:alpha val="10000"/>
            </a:srgbClr>
          </a:solidFill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86" name="Image 0" descr="preencoded.png"/>
          <p:cNvPicPr/>
          <p:nvPr/>
        </p:nvPicPr>
        <p:blipFill>
          <a:blip r:embed="rId2"/>
          <a:stretch/>
        </p:blipFill>
        <p:spPr>
          <a:xfrm>
            <a:off x="2041200" y="867600"/>
            <a:ext cx="914040" cy="914040"/>
          </a:xfrm>
          <a:prstGeom prst="rect">
            <a:avLst/>
          </a:prstGeom>
          <a:ln w="0">
            <a:noFill/>
          </a:ln>
        </p:spPr>
      </p:pic>
      <p:pic>
        <p:nvPicPr>
          <p:cNvPr id="187" name="Image 1" descr="preencoded.png"/>
          <p:cNvPicPr/>
          <p:nvPr/>
        </p:nvPicPr>
        <p:blipFill>
          <a:blip r:embed="rId3"/>
          <a:stretch/>
        </p:blipFill>
        <p:spPr>
          <a:xfrm flipH="1">
            <a:off x="1127160" y="867600"/>
            <a:ext cx="914040" cy="914040"/>
          </a:xfrm>
          <a:prstGeom prst="rect">
            <a:avLst/>
          </a:prstGeom>
          <a:ln w="0">
            <a:noFill/>
          </a:ln>
        </p:spPr>
      </p:pic>
      <p:sp>
        <p:nvSpPr>
          <p:cNvPr id="188" name="Text 2"/>
          <p:cNvSpPr/>
          <p:nvPr/>
        </p:nvSpPr>
        <p:spPr>
          <a:xfrm>
            <a:off x="1636560" y="995400"/>
            <a:ext cx="783720" cy="67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3170" spc="-1" strike="noStrike">
                <a:solidFill>
                  <a:srgbClr val="3ad9c6"/>
                </a:solidFill>
                <a:latin typeface="微软雅黑"/>
                <a:ea typeface="微软雅黑"/>
              </a:rPr>
              <a:t>01</a:t>
            </a:r>
            <a:endParaRPr b="0" lang="en-US" sz="3170" spc="-1" strike="noStrike">
              <a:latin typeface="Arial"/>
            </a:endParaRPr>
          </a:p>
        </p:txBody>
      </p:sp>
      <p:sp>
        <p:nvSpPr>
          <p:cNvPr id="189" name="Shape 3"/>
          <p:cNvSpPr/>
          <p:nvPr/>
        </p:nvSpPr>
        <p:spPr>
          <a:xfrm>
            <a:off x="1746000" y="174636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181929" y="71448"/>
                </a:moveTo>
                <a:moveTo>
                  <a:pt x="181929" y="71448"/>
                </a:moveTo>
                <a:lnTo>
                  <a:pt x="113536" y="70396"/>
                </a:lnTo>
                <a:lnTo>
                  <a:pt x="91440" y="6212"/>
                </a:lnTo>
                <a:lnTo>
                  <a:pt x="69344" y="70396"/>
                </a:lnTo>
                <a:lnTo>
                  <a:pt x="951" y="71448"/>
                </a:lnTo>
                <a:lnTo>
                  <a:pt x="55665" y="112484"/>
                </a:lnTo>
                <a:lnTo>
                  <a:pt x="34621" y="177720"/>
                </a:lnTo>
                <a:lnTo>
                  <a:pt x="90388" y="137737"/>
                </a:lnTo>
                <a:lnTo>
                  <a:pt x="146154" y="177720"/>
                </a:lnTo>
                <a:lnTo>
                  <a:pt x="125110" y="112484"/>
                </a:lnTo>
                <a:lnTo>
                  <a:pt x="181929" y="71448"/>
                </a:lnTo>
                <a:close/>
              </a:path>
            </a:pathLst>
          </a:custGeom>
          <a:solidFill>
            <a:srgbClr val="0084ff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Shape 4"/>
          <p:cNvSpPr/>
          <p:nvPr/>
        </p:nvSpPr>
        <p:spPr>
          <a:xfrm>
            <a:off x="1949760" y="174636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181929" y="71448"/>
                </a:moveTo>
                <a:moveTo>
                  <a:pt x="181929" y="71448"/>
                </a:moveTo>
                <a:lnTo>
                  <a:pt x="113536" y="70396"/>
                </a:lnTo>
                <a:lnTo>
                  <a:pt x="91440" y="6212"/>
                </a:lnTo>
                <a:lnTo>
                  <a:pt x="69344" y="70396"/>
                </a:lnTo>
                <a:lnTo>
                  <a:pt x="951" y="71448"/>
                </a:lnTo>
                <a:lnTo>
                  <a:pt x="55665" y="112484"/>
                </a:lnTo>
                <a:lnTo>
                  <a:pt x="34621" y="177720"/>
                </a:lnTo>
                <a:lnTo>
                  <a:pt x="90388" y="137737"/>
                </a:lnTo>
                <a:lnTo>
                  <a:pt x="146154" y="177720"/>
                </a:lnTo>
                <a:lnTo>
                  <a:pt x="125110" y="112484"/>
                </a:lnTo>
                <a:lnTo>
                  <a:pt x="181929" y="71448"/>
                </a:ln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Shape 5"/>
          <p:cNvSpPr/>
          <p:nvPr/>
        </p:nvSpPr>
        <p:spPr>
          <a:xfrm>
            <a:off x="2153520" y="174636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181929" y="71448"/>
                </a:moveTo>
                <a:moveTo>
                  <a:pt x="181929" y="71448"/>
                </a:moveTo>
                <a:lnTo>
                  <a:pt x="113536" y="70396"/>
                </a:lnTo>
                <a:lnTo>
                  <a:pt x="91440" y="6212"/>
                </a:lnTo>
                <a:lnTo>
                  <a:pt x="69344" y="70396"/>
                </a:lnTo>
                <a:lnTo>
                  <a:pt x="951" y="71448"/>
                </a:lnTo>
                <a:lnTo>
                  <a:pt x="55665" y="112484"/>
                </a:lnTo>
                <a:lnTo>
                  <a:pt x="34621" y="177720"/>
                </a:lnTo>
                <a:lnTo>
                  <a:pt x="90388" y="137737"/>
                </a:lnTo>
                <a:lnTo>
                  <a:pt x="146154" y="177720"/>
                </a:lnTo>
                <a:lnTo>
                  <a:pt x="125110" y="112484"/>
                </a:lnTo>
                <a:lnTo>
                  <a:pt x="181929" y="71448"/>
                </a:lnTo>
                <a:close/>
              </a:path>
            </a:pathLst>
          </a:custGeom>
          <a:solidFill>
            <a:srgbClr val="0084ff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Text 6"/>
          <p:cNvSpPr/>
          <p:nvPr/>
        </p:nvSpPr>
        <p:spPr>
          <a:xfrm>
            <a:off x="825840" y="2020320"/>
            <a:ext cx="2430000" cy="45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ctr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持续集成部署的定义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93" name="Text 7"/>
          <p:cNvSpPr/>
          <p:nvPr/>
        </p:nvSpPr>
        <p:spPr>
          <a:xfrm>
            <a:off x="825840" y="2448000"/>
            <a:ext cx="2430000" cy="89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持续集成部署是一种软件开发实践，通过频繁地将代码更改合并到主分支，并自动运行构建和测试，以确保软件质量和快速迭代。</a:t>
            </a:r>
            <a:endParaRPr b="0" lang="en-US" sz="1150" spc="-1" strike="noStrike">
              <a:latin typeface="Arial"/>
            </a:endParaRPr>
          </a:p>
        </p:txBody>
      </p:sp>
      <p:pic>
        <p:nvPicPr>
          <p:cNvPr id="194" name="Image 2" descr="preencoded.png"/>
          <p:cNvPicPr/>
          <p:nvPr/>
        </p:nvPicPr>
        <p:blipFill>
          <a:blip r:embed="rId4"/>
          <a:stretch/>
        </p:blipFill>
        <p:spPr>
          <a:xfrm>
            <a:off x="4572000" y="867600"/>
            <a:ext cx="914040" cy="914040"/>
          </a:xfrm>
          <a:prstGeom prst="rect">
            <a:avLst/>
          </a:prstGeom>
          <a:ln w="0">
            <a:noFill/>
          </a:ln>
        </p:spPr>
      </p:pic>
      <p:pic>
        <p:nvPicPr>
          <p:cNvPr id="195" name="Image 3" descr="preencoded.png"/>
          <p:cNvPicPr/>
          <p:nvPr/>
        </p:nvPicPr>
        <p:blipFill>
          <a:blip r:embed="rId5"/>
          <a:stretch/>
        </p:blipFill>
        <p:spPr>
          <a:xfrm flipH="1">
            <a:off x="3657960" y="867600"/>
            <a:ext cx="914040" cy="914040"/>
          </a:xfrm>
          <a:prstGeom prst="rect">
            <a:avLst/>
          </a:prstGeom>
          <a:ln w="0">
            <a:noFill/>
          </a:ln>
        </p:spPr>
      </p:pic>
      <p:sp>
        <p:nvSpPr>
          <p:cNvPr id="196" name="Text 8"/>
          <p:cNvSpPr/>
          <p:nvPr/>
        </p:nvSpPr>
        <p:spPr>
          <a:xfrm>
            <a:off x="4152600" y="995400"/>
            <a:ext cx="849600" cy="67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3170" spc="-1" strike="noStrike">
                <a:solidFill>
                  <a:srgbClr val="3ad9c6"/>
                </a:solidFill>
                <a:latin typeface="微软雅黑"/>
                <a:ea typeface="微软雅黑"/>
              </a:rPr>
              <a:t>02</a:t>
            </a:r>
            <a:endParaRPr b="0" lang="en-US" sz="3170" spc="-1" strike="noStrike">
              <a:latin typeface="Arial"/>
            </a:endParaRPr>
          </a:p>
        </p:txBody>
      </p:sp>
      <p:sp>
        <p:nvSpPr>
          <p:cNvPr id="197" name="Text 9"/>
          <p:cNvSpPr/>
          <p:nvPr/>
        </p:nvSpPr>
        <p:spPr>
          <a:xfrm>
            <a:off x="3356640" y="1888560"/>
            <a:ext cx="2430000" cy="71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ctr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GitHub</a:t>
            </a: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在持续集成中的作用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98" name="Text 10"/>
          <p:cNvSpPr/>
          <p:nvPr/>
        </p:nvSpPr>
        <p:spPr>
          <a:xfrm>
            <a:off x="3356640" y="2448000"/>
            <a:ext cx="2430000" cy="89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GitHub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作为版本控制系统，提供了强大的协作和代码管理功能，配合持续集成工具，可以实现自动化的代码提交、构建和部署流程。</a:t>
            </a:r>
            <a:endParaRPr b="0" lang="en-US" sz="1150" spc="-1" strike="noStrike">
              <a:latin typeface="Arial"/>
            </a:endParaRPr>
          </a:p>
        </p:txBody>
      </p:sp>
      <p:pic>
        <p:nvPicPr>
          <p:cNvPr id="199" name="Image 4" descr="preencoded.png"/>
          <p:cNvPicPr/>
          <p:nvPr/>
        </p:nvPicPr>
        <p:blipFill>
          <a:blip r:embed="rId6"/>
          <a:stretch/>
        </p:blipFill>
        <p:spPr>
          <a:xfrm>
            <a:off x="7102800" y="867600"/>
            <a:ext cx="914040" cy="914040"/>
          </a:xfrm>
          <a:prstGeom prst="rect">
            <a:avLst/>
          </a:prstGeom>
          <a:ln w="0">
            <a:noFill/>
          </a:ln>
        </p:spPr>
      </p:pic>
      <p:pic>
        <p:nvPicPr>
          <p:cNvPr id="200" name="Image 5" descr="preencoded.png"/>
          <p:cNvPicPr/>
          <p:nvPr/>
        </p:nvPicPr>
        <p:blipFill>
          <a:blip r:embed="rId7"/>
          <a:stretch/>
        </p:blipFill>
        <p:spPr>
          <a:xfrm flipH="1">
            <a:off x="6188760" y="867600"/>
            <a:ext cx="914040" cy="914040"/>
          </a:xfrm>
          <a:prstGeom prst="rect">
            <a:avLst/>
          </a:prstGeom>
          <a:ln w="0">
            <a:noFill/>
          </a:ln>
        </p:spPr>
      </p:pic>
      <p:sp>
        <p:nvSpPr>
          <p:cNvPr id="201" name="Text 11"/>
          <p:cNvSpPr/>
          <p:nvPr/>
        </p:nvSpPr>
        <p:spPr>
          <a:xfrm>
            <a:off x="6676200" y="995400"/>
            <a:ext cx="816840" cy="67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3170" spc="-1" strike="noStrike">
                <a:solidFill>
                  <a:srgbClr val="3ad9c6"/>
                </a:solidFill>
                <a:latin typeface="微软雅黑"/>
                <a:ea typeface="微软雅黑"/>
              </a:rPr>
              <a:t>03</a:t>
            </a:r>
            <a:endParaRPr b="0" lang="en-US" sz="3170" spc="-1" strike="noStrike">
              <a:latin typeface="Arial"/>
            </a:endParaRPr>
          </a:p>
        </p:txBody>
      </p:sp>
      <p:sp>
        <p:nvSpPr>
          <p:cNvPr id="202" name="Text 12"/>
          <p:cNvSpPr/>
          <p:nvPr/>
        </p:nvSpPr>
        <p:spPr>
          <a:xfrm>
            <a:off x="5887800" y="2020320"/>
            <a:ext cx="2430000" cy="45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ctr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持续集成部署的优势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203" name="Text 13"/>
          <p:cNvSpPr/>
          <p:nvPr/>
        </p:nvSpPr>
        <p:spPr>
          <a:xfrm>
            <a:off x="5887800" y="2448000"/>
            <a:ext cx="2430000" cy="89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持续集成部署能够提高开发效率，减少人为错误，加快产品上市时间，同时保证软件质量，是现代软件开发不可或缺的一部分。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204" name="Shape 14"/>
          <p:cNvSpPr/>
          <p:nvPr/>
        </p:nvSpPr>
        <p:spPr>
          <a:xfrm>
            <a:off x="4276800" y="174636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181929" y="71448"/>
                </a:moveTo>
                <a:moveTo>
                  <a:pt x="181929" y="71448"/>
                </a:moveTo>
                <a:lnTo>
                  <a:pt x="113536" y="70396"/>
                </a:lnTo>
                <a:lnTo>
                  <a:pt x="91440" y="6212"/>
                </a:lnTo>
                <a:lnTo>
                  <a:pt x="69344" y="70396"/>
                </a:lnTo>
                <a:lnTo>
                  <a:pt x="951" y="71448"/>
                </a:lnTo>
                <a:lnTo>
                  <a:pt x="55665" y="112484"/>
                </a:lnTo>
                <a:lnTo>
                  <a:pt x="34621" y="177720"/>
                </a:lnTo>
                <a:lnTo>
                  <a:pt x="90388" y="137737"/>
                </a:lnTo>
                <a:lnTo>
                  <a:pt x="146154" y="177720"/>
                </a:lnTo>
                <a:lnTo>
                  <a:pt x="125110" y="112484"/>
                </a:lnTo>
                <a:lnTo>
                  <a:pt x="181929" y="71448"/>
                </a:lnTo>
                <a:close/>
              </a:path>
            </a:pathLst>
          </a:custGeom>
          <a:solidFill>
            <a:srgbClr val="0084ff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Shape 15"/>
          <p:cNvSpPr/>
          <p:nvPr/>
        </p:nvSpPr>
        <p:spPr>
          <a:xfrm>
            <a:off x="4480560" y="174636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181929" y="71448"/>
                </a:moveTo>
                <a:moveTo>
                  <a:pt x="181929" y="71448"/>
                </a:moveTo>
                <a:lnTo>
                  <a:pt x="113536" y="70396"/>
                </a:lnTo>
                <a:lnTo>
                  <a:pt x="91440" y="6212"/>
                </a:lnTo>
                <a:lnTo>
                  <a:pt x="69344" y="70396"/>
                </a:lnTo>
                <a:lnTo>
                  <a:pt x="951" y="71448"/>
                </a:lnTo>
                <a:lnTo>
                  <a:pt x="55665" y="112484"/>
                </a:lnTo>
                <a:lnTo>
                  <a:pt x="34621" y="177720"/>
                </a:lnTo>
                <a:lnTo>
                  <a:pt x="90388" y="137737"/>
                </a:lnTo>
                <a:lnTo>
                  <a:pt x="146154" y="177720"/>
                </a:lnTo>
                <a:lnTo>
                  <a:pt x="125110" y="112484"/>
                </a:lnTo>
                <a:lnTo>
                  <a:pt x="181929" y="71448"/>
                </a:ln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Shape 16"/>
          <p:cNvSpPr/>
          <p:nvPr/>
        </p:nvSpPr>
        <p:spPr>
          <a:xfrm>
            <a:off x="4684320" y="174636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181929" y="71448"/>
                </a:moveTo>
                <a:moveTo>
                  <a:pt x="181929" y="71448"/>
                </a:moveTo>
                <a:lnTo>
                  <a:pt x="113536" y="70396"/>
                </a:lnTo>
                <a:lnTo>
                  <a:pt x="91440" y="6212"/>
                </a:lnTo>
                <a:lnTo>
                  <a:pt x="69344" y="70396"/>
                </a:lnTo>
                <a:lnTo>
                  <a:pt x="951" y="71448"/>
                </a:lnTo>
                <a:lnTo>
                  <a:pt x="55665" y="112484"/>
                </a:lnTo>
                <a:lnTo>
                  <a:pt x="34621" y="177720"/>
                </a:lnTo>
                <a:lnTo>
                  <a:pt x="90388" y="137737"/>
                </a:lnTo>
                <a:lnTo>
                  <a:pt x="146154" y="177720"/>
                </a:lnTo>
                <a:lnTo>
                  <a:pt x="125110" y="112484"/>
                </a:lnTo>
                <a:lnTo>
                  <a:pt x="181929" y="71448"/>
                </a:lnTo>
                <a:close/>
              </a:path>
            </a:pathLst>
          </a:custGeom>
          <a:solidFill>
            <a:srgbClr val="0084ff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Shape 17"/>
          <p:cNvSpPr/>
          <p:nvPr/>
        </p:nvSpPr>
        <p:spPr>
          <a:xfrm>
            <a:off x="6807600" y="174636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181929" y="71448"/>
                </a:moveTo>
                <a:moveTo>
                  <a:pt x="181929" y="71448"/>
                </a:moveTo>
                <a:lnTo>
                  <a:pt x="113536" y="70396"/>
                </a:lnTo>
                <a:lnTo>
                  <a:pt x="91440" y="6212"/>
                </a:lnTo>
                <a:lnTo>
                  <a:pt x="69344" y="70396"/>
                </a:lnTo>
                <a:lnTo>
                  <a:pt x="951" y="71448"/>
                </a:lnTo>
                <a:lnTo>
                  <a:pt x="55665" y="112484"/>
                </a:lnTo>
                <a:lnTo>
                  <a:pt x="34621" y="177720"/>
                </a:lnTo>
                <a:lnTo>
                  <a:pt x="90388" y="137737"/>
                </a:lnTo>
                <a:lnTo>
                  <a:pt x="146154" y="177720"/>
                </a:lnTo>
                <a:lnTo>
                  <a:pt x="125110" y="112484"/>
                </a:lnTo>
                <a:lnTo>
                  <a:pt x="181929" y="71448"/>
                </a:lnTo>
                <a:close/>
              </a:path>
            </a:pathLst>
          </a:custGeom>
          <a:solidFill>
            <a:srgbClr val="0084ff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Shape 18"/>
          <p:cNvSpPr/>
          <p:nvPr/>
        </p:nvSpPr>
        <p:spPr>
          <a:xfrm>
            <a:off x="7011360" y="174636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181929" y="71448"/>
                </a:moveTo>
                <a:moveTo>
                  <a:pt x="181929" y="71448"/>
                </a:moveTo>
                <a:lnTo>
                  <a:pt x="113536" y="70396"/>
                </a:lnTo>
                <a:lnTo>
                  <a:pt x="91440" y="6212"/>
                </a:lnTo>
                <a:lnTo>
                  <a:pt x="69344" y="70396"/>
                </a:lnTo>
                <a:lnTo>
                  <a:pt x="951" y="71448"/>
                </a:lnTo>
                <a:lnTo>
                  <a:pt x="55665" y="112484"/>
                </a:lnTo>
                <a:lnTo>
                  <a:pt x="34621" y="177720"/>
                </a:lnTo>
                <a:lnTo>
                  <a:pt x="90388" y="137737"/>
                </a:lnTo>
                <a:lnTo>
                  <a:pt x="146154" y="177720"/>
                </a:lnTo>
                <a:lnTo>
                  <a:pt x="125110" y="112484"/>
                </a:lnTo>
                <a:lnTo>
                  <a:pt x="181929" y="71448"/>
                </a:ln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Shape 19"/>
          <p:cNvSpPr/>
          <p:nvPr/>
        </p:nvSpPr>
        <p:spPr>
          <a:xfrm>
            <a:off x="7215120" y="174636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181929" y="71448"/>
                </a:moveTo>
                <a:moveTo>
                  <a:pt x="181929" y="71448"/>
                </a:moveTo>
                <a:lnTo>
                  <a:pt x="113536" y="70396"/>
                </a:lnTo>
                <a:lnTo>
                  <a:pt x="91440" y="6212"/>
                </a:lnTo>
                <a:lnTo>
                  <a:pt x="69344" y="70396"/>
                </a:lnTo>
                <a:lnTo>
                  <a:pt x="951" y="71448"/>
                </a:lnTo>
                <a:lnTo>
                  <a:pt x="55665" y="112484"/>
                </a:lnTo>
                <a:lnTo>
                  <a:pt x="34621" y="177720"/>
                </a:lnTo>
                <a:lnTo>
                  <a:pt x="90388" y="137737"/>
                </a:lnTo>
                <a:lnTo>
                  <a:pt x="146154" y="177720"/>
                </a:lnTo>
                <a:lnTo>
                  <a:pt x="125110" y="112484"/>
                </a:lnTo>
                <a:lnTo>
                  <a:pt x="181929" y="71448"/>
                </a:lnTo>
                <a:close/>
              </a:path>
            </a:pathLst>
          </a:custGeom>
          <a:solidFill>
            <a:srgbClr val="0084ff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 0"/>
          <p:cNvSpPr/>
          <p:nvPr/>
        </p:nvSpPr>
        <p:spPr>
          <a:xfrm>
            <a:off x="372960" y="1345680"/>
            <a:ext cx="1928160" cy="16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8640" spc="-1" strike="noStrike">
                <a:solidFill>
                  <a:srgbClr val="3ad9c6">
                    <a:alpha val="20000"/>
                  </a:srgbClr>
                </a:solidFill>
                <a:latin typeface="Arial"/>
                <a:ea typeface="Arial"/>
              </a:rPr>
              <a:t>04</a:t>
            </a:r>
            <a:endParaRPr b="0" lang="en-US" sz="8640" spc="-1" strike="noStrike">
              <a:latin typeface="Arial"/>
            </a:endParaRPr>
          </a:p>
        </p:txBody>
      </p:sp>
      <p:sp>
        <p:nvSpPr>
          <p:cNvPr id="211" name="Text 1"/>
          <p:cNvSpPr/>
          <p:nvPr/>
        </p:nvSpPr>
        <p:spPr>
          <a:xfrm>
            <a:off x="648000" y="2783160"/>
            <a:ext cx="5546880" cy="68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2880" spc="-1" strike="noStrike">
                <a:solidFill>
                  <a:srgbClr val="ffffff"/>
                </a:solidFill>
                <a:latin typeface="微软雅黑"/>
                <a:ea typeface="微软雅黑"/>
              </a:rPr>
              <a:t>项目成果与影响</a:t>
            </a:r>
            <a:endParaRPr b="0" lang="en-US" sz="288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 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美观易用的</a:t>
            </a:r>
            <a:r>
              <a:rPr b="1" lang="en-US" sz="2300" spc="-1" strike="noStrike">
                <a:solidFill>
                  <a:srgbClr val="76feba"/>
                </a:solidFill>
                <a:latin typeface="Arial"/>
                <a:ea typeface="Arial"/>
              </a:rPr>
              <a:t>Openrank</a:t>
            </a: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排行榜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213" name="Shape 1"/>
          <p:cNvSpPr/>
          <p:nvPr/>
        </p:nvSpPr>
        <p:spPr>
          <a:xfrm>
            <a:off x="641160" y="1792080"/>
            <a:ext cx="2486880" cy="2332440"/>
          </a:xfrm>
          <a:custGeom>
            <a:avLst/>
            <a:gdLst/>
            <a:ah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0084ff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Shape 2"/>
          <p:cNvSpPr/>
          <p:nvPr/>
        </p:nvSpPr>
        <p:spPr>
          <a:xfrm>
            <a:off x="1067040" y="1534680"/>
            <a:ext cx="530280" cy="256680"/>
          </a:xfrm>
          <a:custGeom>
            <a:avLst/>
            <a:gdLst/>
            <a:ah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0084ff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Shape 3"/>
          <p:cNvSpPr/>
          <p:nvPr/>
        </p:nvSpPr>
        <p:spPr>
          <a:xfrm>
            <a:off x="641160" y="1018800"/>
            <a:ext cx="425520" cy="425520"/>
          </a:xfrm>
          <a:custGeom>
            <a:avLst/>
            <a:gdLst/>
            <a:ah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Shape 4"/>
          <p:cNvSpPr/>
          <p:nvPr/>
        </p:nvSpPr>
        <p:spPr>
          <a:xfrm>
            <a:off x="1589400" y="1289160"/>
            <a:ext cx="1333800" cy="360"/>
          </a:xfrm>
          <a:custGeom>
            <a:avLst/>
            <a:gdLst/>
            <a:ah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ad9c6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7" name="Text 5"/>
          <p:cNvSpPr/>
          <p:nvPr/>
        </p:nvSpPr>
        <p:spPr>
          <a:xfrm>
            <a:off x="686880" y="1938240"/>
            <a:ext cx="239544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用户视角的界面设计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218" name="Shape 6"/>
          <p:cNvSpPr/>
          <p:nvPr/>
        </p:nvSpPr>
        <p:spPr>
          <a:xfrm>
            <a:off x="3339360" y="1792080"/>
            <a:ext cx="2486880" cy="2332440"/>
          </a:xfrm>
          <a:custGeom>
            <a:avLst/>
            <a:gdLst/>
            <a:ah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0084ff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Shape 7"/>
          <p:cNvSpPr/>
          <p:nvPr/>
        </p:nvSpPr>
        <p:spPr>
          <a:xfrm>
            <a:off x="6015960" y="1792080"/>
            <a:ext cx="2486880" cy="2332440"/>
          </a:xfrm>
          <a:custGeom>
            <a:avLst/>
            <a:gdLst/>
            <a:ah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0084ff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Text 8"/>
          <p:cNvSpPr/>
          <p:nvPr/>
        </p:nvSpPr>
        <p:spPr>
          <a:xfrm>
            <a:off x="750600" y="2340720"/>
            <a:ext cx="2267280" cy="106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美观易用的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Openrank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排行榜在界面设计上充分考虑了用户体验，通过优化布局和功能，使得用户能够轻松检索、过滤和分享信息，极大地提升了用户的使用满意度。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221" name="Text 9"/>
          <p:cNvSpPr/>
          <p:nvPr/>
        </p:nvSpPr>
        <p:spPr>
          <a:xfrm>
            <a:off x="3385080" y="1938240"/>
            <a:ext cx="239544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亲和易用的</a:t>
            </a:r>
            <a:r>
              <a:rPr b="1" lang="en-US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UI</a:t>
            </a: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设计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222" name="Text 10"/>
          <p:cNvSpPr/>
          <p:nvPr/>
        </p:nvSpPr>
        <p:spPr>
          <a:xfrm>
            <a:off x="6061680" y="1938240"/>
            <a:ext cx="239544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增强的交互体验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223" name="Text 11"/>
          <p:cNvSpPr/>
          <p:nvPr/>
        </p:nvSpPr>
        <p:spPr>
          <a:xfrm>
            <a:off x="3449160" y="2340720"/>
            <a:ext cx="2267280" cy="106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Openrank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排行榜采用亲和易用的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UI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设计，不仅视觉上给人以舒适感，而且操作简便，大大降低了用户的学习成本，让用户在探索开源项目时更加得心应手。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224" name="Text 12"/>
          <p:cNvSpPr/>
          <p:nvPr/>
        </p:nvSpPr>
        <p:spPr>
          <a:xfrm>
            <a:off x="6125400" y="2340720"/>
            <a:ext cx="2267280" cy="124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为了提升用户的交互体验，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Openrank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排行榜增加了悬浮显示详情、变化展示等功能，并通过页面头部的搜索框下方增加可移动选择仓库的功能，使用户操作更加直观便捷。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225" name="Text 13"/>
          <p:cNvSpPr/>
          <p:nvPr/>
        </p:nvSpPr>
        <p:spPr>
          <a:xfrm>
            <a:off x="641160" y="1047960"/>
            <a:ext cx="67932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01</a:t>
            </a:r>
            <a:endParaRPr b="0" lang="en-US" sz="1440" spc="-1" strike="noStrike">
              <a:latin typeface="Arial"/>
            </a:endParaRPr>
          </a:p>
        </p:txBody>
      </p:sp>
      <p:sp>
        <p:nvSpPr>
          <p:cNvPr id="226" name="Shape 14"/>
          <p:cNvSpPr/>
          <p:nvPr/>
        </p:nvSpPr>
        <p:spPr>
          <a:xfrm>
            <a:off x="3339720" y="1018800"/>
            <a:ext cx="425520" cy="425520"/>
          </a:xfrm>
          <a:custGeom>
            <a:avLst/>
            <a:gdLst/>
            <a:ah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Text 15"/>
          <p:cNvSpPr/>
          <p:nvPr/>
        </p:nvSpPr>
        <p:spPr>
          <a:xfrm>
            <a:off x="3349080" y="1047960"/>
            <a:ext cx="70956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 b="0" lang="en-US" sz="1440" spc="-1" strike="noStrike">
              <a:latin typeface="Arial"/>
            </a:endParaRPr>
          </a:p>
        </p:txBody>
      </p:sp>
      <p:sp>
        <p:nvSpPr>
          <p:cNvPr id="228" name="Shape 16"/>
          <p:cNvSpPr/>
          <p:nvPr/>
        </p:nvSpPr>
        <p:spPr>
          <a:xfrm>
            <a:off x="6015960" y="1018800"/>
            <a:ext cx="425520" cy="425520"/>
          </a:xfrm>
          <a:custGeom>
            <a:avLst/>
            <a:gdLst/>
            <a:ah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9" name="Text 17"/>
          <p:cNvSpPr/>
          <p:nvPr/>
        </p:nvSpPr>
        <p:spPr>
          <a:xfrm>
            <a:off x="6016320" y="1047960"/>
            <a:ext cx="723240" cy="40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03</a:t>
            </a:r>
            <a:endParaRPr b="0" lang="en-US" sz="1440" spc="-1" strike="noStrike">
              <a:latin typeface="Arial"/>
            </a:endParaRPr>
          </a:p>
        </p:txBody>
      </p:sp>
      <p:sp>
        <p:nvSpPr>
          <p:cNvPr id="230" name="Shape 18"/>
          <p:cNvSpPr/>
          <p:nvPr/>
        </p:nvSpPr>
        <p:spPr>
          <a:xfrm>
            <a:off x="4228200" y="1289160"/>
            <a:ext cx="1333800" cy="360"/>
          </a:xfrm>
          <a:custGeom>
            <a:avLst/>
            <a:gdLst/>
            <a:ah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ad9c6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Shape 19"/>
          <p:cNvSpPr/>
          <p:nvPr/>
        </p:nvSpPr>
        <p:spPr>
          <a:xfrm>
            <a:off x="6913080" y="1289160"/>
            <a:ext cx="1333800" cy="360"/>
          </a:xfrm>
          <a:custGeom>
            <a:avLst/>
            <a:gdLst/>
            <a:ah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ad9c6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Shape 20"/>
          <p:cNvSpPr/>
          <p:nvPr/>
        </p:nvSpPr>
        <p:spPr>
          <a:xfrm>
            <a:off x="3765600" y="1534680"/>
            <a:ext cx="530280" cy="256680"/>
          </a:xfrm>
          <a:custGeom>
            <a:avLst/>
            <a:gdLst/>
            <a:ah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0084ff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Shape 21"/>
          <p:cNvSpPr/>
          <p:nvPr/>
        </p:nvSpPr>
        <p:spPr>
          <a:xfrm>
            <a:off x="6441840" y="1534680"/>
            <a:ext cx="530280" cy="256680"/>
          </a:xfrm>
          <a:custGeom>
            <a:avLst/>
            <a:gdLst/>
            <a:ah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0084ff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 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鼓励开源创造与分享</a:t>
            </a:r>
            <a:endParaRPr b="0" lang="en-US" sz="2300" spc="-1" strike="noStrike">
              <a:latin typeface="Arial"/>
            </a:endParaRPr>
          </a:p>
        </p:txBody>
      </p:sp>
      <p:pic>
        <p:nvPicPr>
          <p:cNvPr id="235" name="Image 0" descr="preencoded.png"/>
          <p:cNvPicPr/>
          <p:nvPr/>
        </p:nvPicPr>
        <p:blipFill>
          <a:blip r:embed="rId2">
            <a:alphaModFix amt="60000"/>
          </a:blip>
          <a:stretch/>
        </p:blipFill>
        <p:spPr>
          <a:xfrm>
            <a:off x="0" y="886680"/>
            <a:ext cx="4523040" cy="4053240"/>
          </a:xfrm>
          <a:prstGeom prst="rect">
            <a:avLst/>
          </a:prstGeom>
          <a:ln w="0">
            <a:noFill/>
          </a:ln>
        </p:spPr>
      </p:pic>
      <p:pic>
        <p:nvPicPr>
          <p:cNvPr id="236" name="Image 1" descr="preencoded.png"/>
          <p:cNvPicPr/>
          <p:nvPr/>
        </p:nvPicPr>
        <p:blipFill>
          <a:blip r:embed="rId3">
            <a:alphaModFix amt="80000"/>
          </a:blip>
          <a:stretch/>
        </p:blipFill>
        <p:spPr>
          <a:xfrm>
            <a:off x="0" y="903240"/>
            <a:ext cx="4523040" cy="4398120"/>
          </a:xfrm>
          <a:prstGeom prst="rect">
            <a:avLst/>
          </a:prstGeom>
          <a:ln w="0">
            <a:noFill/>
          </a:ln>
        </p:spPr>
      </p:pic>
      <p:pic>
        <p:nvPicPr>
          <p:cNvPr id="237" name="Image 2" descr="preencoded.png"/>
          <p:cNvPicPr/>
          <p:nvPr/>
        </p:nvPicPr>
        <p:blipFill>
          <a:blip r:embed="rId4"/>
          <a:stretch/>
        </p:blipFill>
        <p:spPr>
          <a:xfrm>
            <a:off x="0" y="1009440"/>
            <a:ext cx="4523040" cy="4523040"/>
          </a:xfrm>
          <a:prstGeom prst="rect">
            <a:avLst/>
          </a:prstGeom>
          <a:ln w="0">
            <a:noFill/>
          </a:ln>
        </p:spPr>
      </p:pic>
      <p:sp>
        <p:nvSpPr>
          <p:cNvPr id="238" name="Text 1"/>
          <p:cNvSpPr/>
          <p:nvPr/>
        </p:nvSpPr>
        <p:spPr>
          <a:xfrm>
            <a:off x="4123080" y="1094040"/>
            <a:ext cx="438876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0dac99"/>
                </a:solidFill>
                <a:latin typeface="微软雅黑"/>
                <a:ea typeface="微软雅黑"/>
              </a:rPr>
              <a:t>提升用户体验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239" name="Text 2"/>
          <p:cNvSpPr/>
          <p:nvPr/>
        </p:nvSpPr>
        <p:spPr>
          <a:xfrm>
            <a:off x="4123080" y="1395720"/>
            <a:ext cx="4475520" cy="71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通过设计更加亲和易用的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UI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界面，增强用户在检索、过滤、分享等方面的体验，使开源项目更易于被理解和使用，从而吸引更多的参与者。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240" name="Text 3"/>
          <p:cNvSpPr/>
          <p:nvPr/>
        </p:nvSpPr>
        <p:spPr>
          <a:xfrm>
            <a:off x="4123080" y="2259000"/>
            <a:ext cx="438876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0dac99"/>
                </a:solidFill>
                <a:latin typeface="微软雅黑"/>
                <a:ea typeface="微软雅黑"/>
              </a:rPr>
              <a:t>增加交互性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241" name="Text 4"/>
          <p:cNvSpPr/>
          <p:nvPr/>
        </p:nvSpPr>
        <p:spPr>
          <a:xfrm>
            <a:off x="4123080" y="2555280"/>
            <a:ext cx="4475520" cy="71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在页面头部的搜索框下增加可点击并左右移动选择仓库的功能，提高用户的互动感，让用户在使用过程中感受到更多的参与感和控制感。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242" name="Text 5"/>
          <p:cNvSpPr/>
          <p:nvPr/>
        </p:nvSpPr>
        <p:spPr>
          <a:xfrm>
            <a:off x="4122000" y="3522600"/>
            <a:ext cx="438876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0dac99"/>
                </a:solidFill>
                <a:latin typeface="微软雅黑"/>
                <a:ea typeface="微软雅黑"/>
              </a:rPr>
              <a:t>展示贡献变化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243" name="Text 6"/>
          <p:cNvSpPr/>
          <p:nvPr/>
        </p:nvSpPr>
        <p:spPr>
          <a:xfrm>
            <a:off x="4123080" y="3824640"/>
            <a:ext cx="4475520" cy="71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在表格中加入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Openrank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变化的数值，突出显示贡献度变化较大的贡献者，激励用户参与开源活动，同时也让其他用户看到他们的努力和成果。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244" name="Shape 7"/>
          <p:cNvSpPr/>
          <p:nvPr/>
        </p:nvSpPr>
        <p:spPr>
          <a:xfrm>
            <a:off x="2673360" y="1806120"/>
            <a:ext cx="499680" cy="360"/>
          </a:xfrm>
          <a:custGeom>
            <a:avLst/>
            <a:gdLst/>
            <a:ahLst/>
            <a:rect l="l" t="t" r="r" b="b"/>
            <a:pathLst>
              <a:path w="499914" h="0">
                <a:moveTo>
                  <a:pt x="0" y="0"/>
                </a:moveTo>
                <a:moveTo>
                  <a:pt x="0" y="0"/>
                </a:moveTo>
                <a:lnTo>
                  <a:pt x="499914" y="0"/>
                </a:lnTo>
              </a:path>
            </a:pathLst>
          </a:custGeom>
          <a:noFill/>
          <a:ln w="19050">
            <a:solidFill>
              <a:srgbClr val="3ad9c6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Shape 8"/>
          <p:cNvSpPr/>
          <p:nvPr/>
        </p:nvSpPr>
        <p:spPr>
          <a:xfrm>
            <a:off x="3161880" y="2856600"/>
            <a:ext cx="350280" cy="360"/>
          </a:xfrm>
          <a:custGeom>
            <a:avLst/>
            <a:gdLst/>
            <a:ahLst/>
            <a:rect l="l" t="t" r="r" b="b"/>
            <a:pathLst>
              <a:path w="350493" h="0">
                <a:moveTo>
                  <a:pt x="0" y="0"/>
                </a:moveTo>
                <a:moveTo>
                  <a:pt x="0" y="0"/>
                </a:moveTo>
                <a:lnTo>
                  <a:pt x="350493" y="0"/>
                </a:lnTo>
              </a:path>
            </a:pathLst>
          </a:custGeom>
          <a:noFill/>
          <a:ln w="19050">
            <a:solidFill>
              <a:srgbClr val="3ad9c6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Shape 9"/>
          <p:cNvSpPr/>
          <p:nvPr/>
        </p:nvSpPr>
        <p:spPr>
          <a:xfrm>
            <a:off x="2804760" y="4003200"/>
            <a:ext cx="1102680" cy="360"/>
          </a:xfrm>
          <a:custGeom>
            <a:avLst/>
            <a:gdLst/>
            <a:ahLst/>
            <a:rect l="l" t="t" r="r" b="b"/>
            <a:pathLst>
              <a:path w="1103131" h="0">
                <a:moveTo>
                  <a:pt x="0" y="0"/>
                </a:moveTo>
                <a:moveTo>
                  <a:pt x="0" y="0"/>
                </a:moveTo>
                <a:lnTo>
                  <a:pt x="1103131" y="0"/>
                </a:lnTo>
              </a:path>
            </a:pathLst>
          </a:custGeom>
          <a:noFill/>
          <a:ln w="19050">
            <a:solidFill>
              <a:srgbClr val="3ad9c6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Text 10"/>
          <p:cNvSpPr/>
          <p:nvPr/>
        </p:nvSpPr>
        <p:spPr>
          <a:xfrm>
            <a:off x="1838520" y="1558800"/>
            <a:ext cx="794160" cy="56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160" spc="-1" strike="noStrike">
                <a:solidFill>
                  <a:srgbClr val="ffffff"/>
                </a:solidFill>
                <a:latin typeface="微软雅黑"/>
                <a:ea typeface="微软雅黑"/>
              </a:rPr>
              <a:t>01</a:t>
            </a:r>
            <a:endParaRPr b="0" lang="en-US" sz="2160" spc="-1" strike="noStrike">
              <a:latin typeface="Arial"/>
            </a:endParaRPr>
          </a:p>
        </p:txBody>
      </p:sp>
      <p:sp>
        <p:nvSpPr>
          <p:cNvPr id="248" name="Text 11"/>
          <p:cNvSpPr/>
          <p:nvPr/>
        </p:nvSpPr>
        <p:spPr>
          <a:xfrm>
            <a:off x="1605600" y="2616480"/>
            <a:ext cx="1311840" cy="56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160" spc="-1" strike="noStrike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 b="0" lang="en-US" sz="2160" spc="-1" strike="noStrike">
              <a:latin typeface="Arial"/>
            </a:endParaRPr>
          </a:p>
        </p:txBody>
      </p:sp>
      <p:sp>
        <p:nvSpPr>
          <p:cNvPr id="249" name="Text 12"/>
          <p:cNvSpPr/>
          <p:nvPr/>
        </p:nvSpPr>
        <p:spPr>
          <a:xfrm>
            <a:off x="1426320" y="3754080"/>
            <a:ext cx="1670400" cy="56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160" spc="-1" strike="noStrike">
                <a:solidFill>
                  <a:srgbClr val="ffffff"/>
                </a:solidFill>
                <a:latin typeface="微软雅黑"/>
                <a:ea typeface="微软雅黑"/>
              </a:rPr>
              <a:t>03</a:t>
            </a:r>
            <a:endParaRPr b="0" lang="en-US" sz="216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 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提升用户参与度和满意度</a:t>
            </a:r>
            <a:endParaRPr b="0" lang="en-US" sz="2300" spc="-1" strike="noStrike">
              <a:latin typeface="Arial"/>
            </a:endParaRPr>
          </a:p>
        </p:txBody>
      </p:sp>
      <p:pic>
        <p:nvPicPr>
          <p:cNvPr id="251" name="Image 0" descr="https://sgw-dx.xf-yun.com/api/v1/sparkdesk/_1734525437061600c895a8cb341cdafbc150de04cba82.jpg?authorization=c2ltcGxlLWp3dCBhaz1zcGFya2Rlc2s4MDAwMDAwMDAwMDE7ZXhwPTMzMTEzMjU0Mzc7YWxnbz1obWFjLXNoYTI1NjtzaWc9Z1dLb091UjA4MWFRRDhXUHprNHRRYXdqdlBYQzk4WVZxMlVrNC9DVG8vUT0=&amp;x_location=7YfmxI7B7uKO7jlRxIftd60ZeLD="/>
          <p:cNvPicPr/>
          <p:nvPr/>
        </p:nvPicPr>
        <p:blipFill>
          <a:blip r:embed="rId2"/>
          <a:stretch/>
        </p:blipFill>
        <p:spPr>
          <a:xfrm>
            <a:off x="888480" y="1088280"/>
            <a:ext cx="2282760" cy="1282320"/>
          </a:xfrm>
          <a:prstGeom prst="rect">
            <a:avLst/>
          </a:prstGeom>
          <a:ln w="0">
            <a:noFill/>
          </a:ln>
        </p:spPr>
      </p:pic>
      <p:sp>
        <p:nvSpPr>
          <p:cNvPr id="252" name="Text 1"/>
          <p:cNvSpPr/>
          <p:nvPr/>
        </p:nvSpPr>
        <p:spPr>
          <a:xfrm>
            <a:off x="786240" y="2445840"/>
            <a:ext cx="248688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增加分享功能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253" name="Text 2"/>
          <p:cNvSpPr/>
          <p:nvPr/>
        </p:nvSpPr>
        <p:spPr>
          <a:xfrm>
            <a:off x="822960" y="2773800"/>
            <a:ext cx="2413800" cy="106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通过引入类似于阿里开源榜单的分享机制，用户可以轻松生成并分享探索成果的链接，这不仅促进了信息的快速传播，也增强了用户的参与感和归属感。</a:t>
            </a:r>
            <a:endParaRPr b="0" lang="en-US" sz="1150" spc="-1" strike="noStrike">
              <a:latin typeface="Arial"/>
            </a:endParaRPr>
          </a:p>
        </p:txBody>
      </p:sp>
      <p:pic>
        <p:nvPicPr>
          <p:cNvPr id="254" name="Image 1" descr="https://sgw-dx.xf-yun.com/api/v1/sparkdesk/_173452544036556d75241ed2844fe92ea80861d90ffbd.jpg?authorization=c2ltcGxlLWp3dCBhaz1zcGFya2Rlc2s4MDAwMDAwMDAwMDE7ZXhwPTMzMTEzMjU0NDA7YWxnbz1obWFjLXNoYTI1NjtzaWc9VUJ2RllPYkYrYmFkSnluNGM0U2FYdFAwckU1blF2M1grTjQvbkdSK2hQaz0=&amp;x_location=7YfmxI7B7uKO7jlRxIftd60ZeLD="/>
          <p:cNvPicPr/>
          <p:nvPr/>
        </p:nvPicPr>
        <p:blipFill>
          <a:blip r:embed="rId3"/>
          <a:stretch/>
        </p:blipFill>
        <p:spPr>
          <a:xfrm>
            <a:off x="3467160" y="1088280"/>
            <a:ext cx="2282760" cy="1282320"/>
          </a:xfrm>
          <a:prstGeom prst="rect">
            <a:avLst/>
          </a:prstGeom>
          <a:ln w="0">
            <a:noFill/>
          </a:ln>
        </p:spPr>
      </p:pic>
      <p:sp>
        <p:nvSpPr>
          <p:cNvPr id="255" name="Text 3"/>
          <p:cNvSpPr/>
          <p:nvPr/>
        </p:nvSpPr>
        <p:spPr>
          <a:xfrm>
            <a:off x="3328560" y="2445840"/>
            <a:ext cx="248688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展示</a:t>
            </a:r>
            <a:r>
              <a:rPr b="1" lang="en-US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Openrank</a:t>
            </a: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变化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256" name="Text 4"/>
          <p:cNvSpPr/>
          <p:nvPr/>
        </p:nvSpPr>
        <p:spPr>
          <a:xfrm>
            <a:off x="3401640" y="2773800"/>
            <a:ext cx="2413800" cy="124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在数据表格中加入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Openrank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变化的数值显示，特别是对那些贡献度显著变化的个体进行突出展示，这一做法有效激励了用户的积极性，促使他们更加关注自己的贡献与影响。</a:t>
            </a:r>
            <a:endParaRPr b="0" lang="en-US" sz="1150" spc="-1" strike="noStrike">
              <a:latin typeface="Arial"/>
            </a:endParaRPr>
          </a:p>
        </p:txBody>
      </p:sp>
      <p:pic>
        <p:nvPicPr>
          <p:cNvPr id="257" name="Image 2" descr="https://sgw-dx.xf-yun.com/api/v1/sparkdesk/_1734525443506f94468461d4843a0b962ea6ae7890884.jpg?authorization=c2ltcGxlLWp3dCBhaz1zcGFya2Rlc2s4MDAwMDAwMDAwMDE7ZXhwPTMzMTEzMjU0NDM7YWxnbz1obWFjLXNoYTI1NjtzaWc9QmdYcEpFTzUxZmJGREVuQ0pwc0l2UGtkL3M2YUpKdWlyZFpudnZDbWNIND0=&amp;x_location=7YfmxI7B7uKO7jlRxIftd60ZeLD="/>
          <p:cNvPicPr/>
          <p:nvPr/>
        </p:nvPicPr>
        <p:blipFill>
          <a:blip r:embed="rId4"/>
          <a:stretch/>
        </p:blipFill>
        <p:spPr>
          <a:xfrm>
            <a:off x="6009120" y="1088280"/>
            <a:ext cx="2282760" cy="1282320"/>
          </a:xfrm>
          <a:prstGeom prst="rect">
            <a:avLst/>
          </a:prstGeom>
          <a:ln w="0">
            <a:noFill/>
          </a:ln>
        </p:spPr>
      </p:pic>
      <p:sp>
        <p:nvSpPr>
          <p:cNvPr id="258" name="Text 5"/>
          <p:cNvSpPr/>
          <p:nvPr/>
        </p:nvSpPr>
        <p:spPr>
          <a:xfrm>
            <a:off x="5870520" y="2447640"/>
            <a:ext cx="248688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增强交互设计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259" name="Text 6"/>
          <p:cNvSpPr/>
          <p:nvPr/>
        </p:nvSpPr>
        <p:spPr>
          <a:xfrm>
            <a:off x="5943600" y="2775240"/>
            <a:ext cx="2413800" cy="124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通过在页面头部搜索框下方增设可点击并左右移动选择仓库的功能，极大地提升了用户的交互体验。这种直观易用的设计让用户能够更便捷地浏览和选择感兴趣的内容，从而提高了整体的用户满意度。</a:t>
            </a:r>
            <a:endParaRPr b="0" lang="en-US" sz="11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ext 0"/>
          <p:cNvSpPr/>
          <p:nvPr/>
        </p:nvSpPr>
        <p:spPr>
          <a:xfrm>
            <a:off x="91440" y="2073960"/>
            <a:ext cx="4312800" cy="130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6480" spc="-1" strike="noStrike">
                <a:solidFill>
                  <a:srgbClr val="3abfd9">
                    <a:alpha val="10000"/>
                  </a:srgbClr>
                </a:solidFill>
                <a:latin typeface="Arial"/>
                <a:ea typeface="Arial"/>
              </a:rPr>
              <a:t>THANKS</a:t>
            </a:r>
            <a:endParaRPr b="0" lang="en-US" sz="6480" spc="-1" strike="noStrike">
              <a:latin typeface="Arial"/>
            </a:endParaRPr>
          </a:p>
        </p:txBody>
      </p:sp>
      <p:sp>
        <p:nvSpPr>
          <p:cNvPr id="261" name="Text 1"/>
          <p:cNvSpPr/>
          <p:nvPr/>
        </p:nvSpPr>
        <p:spPr>
          <a:xfrm>
            <a:off x="91440" y="1638360"/>
            <a:ext cx="4312800" cy="130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6480" spc="-1" strike="noStrike">
                <a:solidFill>
                  <a:srgbClr val="3ad9c6"/>
                </a:solidFill>
                <a:latin typeface="微软雅黑"/>
                <a:ea typeface="微软雅黑"/>
              </a:rPr>
              <a:t>谢谢</a:t>
            </a:r>
            <a:endParaRPr b="0" lang="en-US" sz="648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 0"/>
          <p:cNvSpPr/>
          <p:nvPr/>
        </p:nvSpPr>
        <p:spPr>
          <a:xfrm>
            <a:off x="794880" y="1835640"/>
            <a:ext cx="1343880" cy="88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4030" spc="-1" strike="noStrike">
                <a:solidFill>
                  <a:srgbClr val="3ad9c6"/>
                </a:solidFill>
                <a:latin typeface="微软雅黑"/>
                <a:ea typeface="微软雅黑"/>
              </a:rPr>
              <a:t>目录</a:t>
            </a:r>
            <a:endParaRPr b="0" lang="en-US" sz="4030" spc="-1" strike="noStrike">
              <a:latin typeface="Arial"/>
            </a:endParaRPr>
          </a:p>
        </p:txBody>
      </p:sp>
      <p:sp>
        <p:nvSpPr>
          <p:cNvPr id="50" name="Shape 1"/>
          <p:cNvSpPr/>
          <p:nvPr/>
        </p:nvSpPr>
        <p:spPr>
          <a:xfrm>
            <a:off x="2079720" y="2107800"/>
            <a:ext cx="360" cy="406440"/>
          </a:xfrm>
          <a:custGeom>
            <a:avLst/>
            <a:gdLst/>
            <a:ahLst/>
            <a:rect l="l" t="t" r="r" b="b"/>
            <a:pathLst>
              <a:path w="0" h="406685">
                <a:moveTo>
                  <a:pt x="0" y="0"/>
                </a:moveTo>
                <a:moveTo>
                  <a:pt x="0" y="0"/>
                </a:moveTo>
                <a:lnTo>
                  <a:pt x="0" y="406685"/>
                </a:lnTo>
              </a:path>
            </a:pathLst>
          </a:custGeom>
          <a:noFill/>
          <a:ln w="28575">
            <a:solidFill>
              <a:srgbClr val="3abfd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Shape 2"/>
          <p:cNvSpPr/>
          <p:nvPr/>
        </p:nvSpPr>
        <p:spPr>
          <a:xfrm>
            <a:off x="3999600" y="629280"/>
            <a:ext cx="360" cy="3884400"/>
          </a:xfrm>
          <a:custGeom>
            <a:avLst/>
            <a:gdLst/>
            <a:ahLst/>
            <a:rect l="l" t="t" r="r" b="b"/>
            <a:pathLst>
              <a:path w="0" h="3884916">
                <a:moveTo>
                  <a:pt x="0" y="0"/>
                </a:moveTo>
                <a:moveTo>
                  <a:pt x="0" y="0"/>
                </a:moveTo>
                <a:lnTo>
                  <a:pt x="0" y="3884916"/>
                </a:lnTo>
              </a:path>
            </a:pathLst>
          </a:custGeom>
          <a:noFill/>
          <a:ln w="9525">
            <a:solidFill>
              <a:srgbClr val="2a2a2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Text 3"/>
          <p:cNvSpPr/>
          <p:nvPr/>
        </p:nvSpPr>
        <p:spPr>
          <a:xfrm>
            <a:off x="2234880" y="2055240"/>
            <a:ext cx="140796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729" spc="-1" strike="noStrike">
                <a:solidFill>
                  <a:srgbClr val="ffffff"/>
                </a:solidFill>
                <a:latin typeface="微软雅黑"/>
                <a:ea typeface="微软雅黑"/>
              </a:rPr>
              <a:t>CATALOG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53" name="Shape 4"/>
          <p:cNvSpPr/>
          <p:nvPr/>
        </p:nvSpPr>
        <p:spPr>
          <a:xfrm>
            <a:off x="389520" y="2158920"/>
            <a:ext cx="303840" cy="303840"/>
          </a:xfrm>
          <a:custGeom>
            <a:avLst/>
            <a:gdLst/>
            <a:ahLst/>
            <a:rect l="l" t="t" r="r" b="b"/>
            <a:pathLst>
              <a:path w="304242" h="304242">
                <a:moveTo>
                  <a:pt x="152121" y="0"/>
                </a:moveTo>
                <a:moveTo>
                  <a:pt x="152121" y="0"/>
                </a:moveTo>
                <a:cubicBezTo>
                  <a:pt x="236079" y="0"/>
                  <a:pt x="304242" y="68163"/>
                  <a:pt x="304242" y="152121"/>
                </a:cubicBezTo>
                <a:cubicBezTo>
                  <a:pt x="304242" y="236079"/>
                  <a:pt x="236079" y="304242"/>
                  <a:pt x="152121" y="304242"/>
                </a:cubicBezTo>
                <a:cubicBezTo>
                  <a:pt x="68163" y="304242"/>
                  <a:pt x="0" y="236079"/>
                  <a:pt x="0" y="152121"/>
                </a:cubicBezTo>
                <a:cubicBezTo>
                  <a:pt x="0" y="68163"/>
                  <a:pt x="68163" y="0"/>
                  <a:pt x="152121" y="0"/>
                </a:cubicBezTo>
                <a:close/>
              </a:path>
            </a:pathLst>
          </a:custGeom>
          <a:solidFill>
            <a:srgbClr val="3ad9c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" name="Shape 5"/>
          <p:cNvSpPr/>
          <p:nvPr/>
        </p:nvSpPr>
        <p:spPr>
          <a:xfrm>
            <a:off x="1025640" y="2793240"/>
            <a:ext cx="182520" cy="182520"/>
          </a:xfrm>
          <a:custGeom>
            <a:avLst/>
            <a:gdLst/>
            <a:ahLst/>
            <a:rect l="l" t="t" r="r" b="b"/>
            <a:pathLst>
              <a:path w="182880" h="182880">
                <a:moveTo>
                  <a:pt x="91440" y="0"/>
                </a:moveTo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3ad9c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Text 6"/>
          <p:cNvSpPr/>
          <p:nvPr/>
        </p:nvSpPr>
        <p:spPr>
          <a:xfrm>
            <a:off x="4920480" y="686160"/>
            <a:ext cx="3017160" cy="4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项目概述</a:t>
            </a:r>
            <a:endParaRPr b="0" lang="en-US" sz="1440" spc="-1" strike="noStrike">
              <a:latin typeface="Arial"/>
            </a:endParaRPr>
          </a:p>
        </p:txBody>
      </p:sp>
      <p:sp>
        <p:nvSpPr>
          <p:cNvPr id="56" name="Text 7"/>
          <p:cNvSpPr/>
          <p:nvPr/>
        </p:nvSpPr>
        <p:spPr>
          <a:xfrm>
            <a:off x="4298400" y="594720"/>
            <a:ext cx="7128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300" spc="-1" strike="noStrike">
                <a:solidFill>
                  <a:srgbClr val="3ad9c6"/>
                </a:solidFill>
                <a:latin typeface="微软雅黑"/>
                <a:ea typeface="微软雅黑"/>
              </a:rPr>
              <a:t>01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57" name="Text 8"/>
          <p:cNvSpPr/>
          <p:nvPr/>
        </p:nvSpPr>
        <p:spPr>
          <a:xfrm>
            <a:off x="4919760" y="1158120"/>
            <a:ext cx="3017160" cy="4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UI</a:t>
            </a:r>
            <a:r>
              <a:rPr b="0" lang="zh-CN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设计特点</a:t>
            </a:r>
            <a:endParaRPr b="0" lang="en-US" sz="1440" spc="-1" strike="noStrike">
              <a:latin typeface="Arial"/>
            </a:endParaRPr>
          </a:p>
        </p:txBody>
      </p:sp>
      <p:sp>
        <p:nvSpPr>
          <p:cNvPr id="58" name="Text 9"/>
          <p:cNvSpPr/>
          <p:nvPr/>
        </p:nvSpPr>
        <p:spPr>
          <a:xfrm>
            <a:off x="4298040" y="1066680"/>
            <a:ext cx="7128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300" spc="-1" strike="noStrike">
                <a:solidFill>
                  <a:srgbClr val="3ad9c6"/>
                </a:solidFill>
                <a:latin typeface="微软雅黑"/>
                <a:ea typeface="微软雅黑"/>
              </a:rPr>
              <a:t>02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59" name="Text 12"/>
          <p:cNvSpPr/>
          <p:nvPr/>
        </p:nvSpPr>
        <p:spPr>
          <a:xfrm>
            <a:off x="4919760" y="1596240"/>
            <a:ext cx="3017160" cy="4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技术实现</a:t>
            </a:r>
            <a:endParaRPr b="0" lang="en-US" sz="1440" spc="-1" strike="noStrike">
              <a:latin typeface="Arial"/>
            </a:endParaRPr>
          </a:p>
        </p:txBody>
      </p:sp>
      <p:sp>
        <p:nvSpPr>
          <p:cNvPr id="60" name="Text 13"/>
          <p:cNvSpPr/>
          <p:nvPr/>
        </p:nvSpPr>
        <p:spPr>
          <a:xfrm>
            <a:off x="4298040" y="1517040"/>
            <a:ext cx="7128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300" spc="-1" strike="noStrike">
                <a:solidFill>
                  <a:srgbClr val="3ad9c6"/>
                </a:solidFill>
                <a:latin typeface="微软雅黑"/>
                <a:ea typeface="微软雅黑"/>
              </a:rPr>
              <a:t>03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61" name="Text 14"/>
          <p:cNvSpPr/>
          <p:nvPr/>
        </p:nvSpPr>
        <p:spPr>
          <a:xfrm>
            <a:off x="4919760" y="2067840"/>
            <a:ext cx="3017160" cy="4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440" spc="-1" strike="noStrike">
                <a:solidFill>
                  <a:srgbClr val="ffffff"/>
                </a:solidFill>
                <a:latin typeface="微软雅黑"/>
                <a:ea typeface="微软雅黑"/>
              </a:rPr>
              <a:t>项目成果与影响</a:t>
            </a:r>
            <a:endParaRPr b="0" lang="en-US" sz="1440" spc="-1" strike="noStrike">
              <a:latin typeface="Arial"/>
            </a:endParaRPr>
          </a:p>
        </p:txBody>
      </p:sp>
      <p:sp>
        <p:nvSpPr>
          <p:cNvPr id="62" name="Text 15"/>
          <p:cNvSpPr/>
          <p:nvPr/>
        </p:nvSpPr>
        <p:spPr>
          <a:xfrm>
            <a:off x="4298040" y="1976400"/>
            <a:ext cx="7128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300" spc="-1" strike="noStrike">
                <a:solidFill>
                  <a:srgbClr val="3ad9c6"/>
                </a:solidFill>
                <a:latin typeface="微软雅黑"/>
                <a:ea typeface="微软雅黑"/>
              </a:rPr>
              <a:t>04</a:t>
            </a:r>
            <a:endParaRPr b="0" lang="en-US" sz="2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 0"/>
          <p:cNvSpPr/>
          <p:nvPr/>
        </p:nvSpPr>
        <p:spPr>
          <a:xfrm>
            <a:off x="372960" y="1345680"/>
            <a:ext cx="1928160" cy="16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8640" spc="-1" strike="noStrike">
                <a:solidFill>
                  <a:srgbClr val="3ad9c6">
                    <a:alpha val="20000"/>
                  </a:srgbClr>
                </a:solidFill>
                <a:latin typeface="Arial"/>
                <a:ea typeface="Arial"/>
              </a:rPr>
              <a:t>01</a:t>
            </a:r>
            <a:endParaRPr b="0" lang="en-US" sz="8640" spc="-1" strike="noStrike">
              <a:latin typeface="Arial"/>
            </a:endParaRPr>
          </a:p>
        </p:txBody>
      </p:sp>
      <p:sp>
        <p:nvSpPr>
          <p:cNvPr id="64" name="Text 1"/>
          <p:cNvSpPr/>
          <p:nvPr/>
        </p:nvSpPr>
        <p:spPr>
          <a:xfrm>
            <a:off x="648000" y="2783160"/>
            <a:ext cx="5546880" cy="68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2880" spc="-1" strike="noStrike">
                <a:solidFill>
                  <a:srgbClr val="ffffff"/>
                </a:solidFill>
                <a:latin typeface="微软雅黑"/>
                <a:ea typeface="微软雅黑"/>
              </a:rPr>
              <a:t>项目概述</a:t>
            </a:r>
            <a:endParaRPr b="0" lang="en-US" sz="288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2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界</a:t>
            </a: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面</a:t>
            </a: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设</a:t>
            </a: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计</a:t>
            </a:r>
            <a:endParaRPr b="0" lang="en-US" sz="2300" spc="-1" strike="noStrike">
              <a:latin typeface="Arial"/>
            </a:endParaRPr>
          </a:p>
        </p:txBody>
      </p:sp>
      <p:pic>
        <p:nvPicPr>
          <p:cNvPr id="66" name="" descr=""/>
          <p:cNvPicPr/>
          <p:nvPr/>
        </p:nvPicPr>
        <p:blipFill>
          <a:blip r:embed="rId2"/>
          <a:stretch/>
        </p:blipFill>
        <p:spPr>
          <a:xfrm>
            <a:off x="997560" y="1312560"/>
            <a:ext cx="6774840" cy="3945240"/>
          </a:xfrm>
          <a:prstGeom prst="rect">
            <a:avLst/>
          </a:prstGeom>
          <a:ln w="0">
            <a:noFill/>
          </a:ln>
        </p:spPr>
      </p:pic>
      <p:sp>
        <p:nvSpPr>
          <p:cNvPr id="67" name=""/>
          <p:cNvSpPr txBox="1"/>
          <p:nvPr/>
        </p:nvSpPr>
        <p:spPr>
          <a:xfrm>
            <a:off x="914400" y="685800"/>
            <a:ext cx="7745040" cy="9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zh-CN" sz="1400" spc="-1" strike="noStrike">
                <a:latin typeface="Arial"/>
              </a:rPr>
              <a:t>我们使用 </a:t>
            </a:r>
            <a:r>
              <a:rPr b="0" lang="en-US" sz="1400" spc="-1" strike="noStrike">
                <a:latin typeface="Arial"/>
              </a:rPr>
              <a:t>pixso </a:t>
            </a:r>
            <a:r>
              <a:rPr b="0" lang="zh-CN" sz="1400" spc="-1" strike="noStrike">
                <a:latin typeface="Arial"/>
              </a:rPr>
              <a:t>实现原型的设计：</a:t>
            </a:r>
            <a:r>
              <a:rPr b="0" lang="en-US" sz="1400" spc="-1" strike="noStrike">
                <a:latin typeface="Arial"/>
              </a:rPr>
              <a:t>https://pixso.cn/app/editor/PEcWcFeOkRN9x_Z401CQ-w?icon_type=1&amp;page-id=0%3A1 </a:t>
            </a:r>
            <a:r>
              <a:rPr b="0" lang="zh-CN" sz="1400" spc="-1" strike="noStrike">
                <a:latin typeface="Arial"/>
              </a:rPr>
              <a:t>邀请您加入 </a:t>
            </a:r>
            <a:r>
              <a:rPr b="0" lang="en-US" sz="1400" spc="-1" strike="noStrike">
                <a:latin typeface="Arial"/>
              </a:rPr>
              <a:t>Pixso </a:t>
            </a:r>
            <a:r>
              <a:rPr b="0" lang="zh-CN" sz="1400" spc="-1" strike="noStrike">
                <a:latin typeface="Arial"/>
              </a:rPr>
              <a:t>设计文件「设计文件」， 密码：</a:t>
            </a:r>
            <a:r>
              <a:rPr b="0" lang="en-US" sz="1400" spc="-1" strike="noStrike">
                <a:latin typeface="Arial"/>
              </a:rPr>
              <a:t>R3tC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 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界面设计理念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69" name="Shape 1"/>
          <p:cNvSpPr/>
          <p:nvPr/>
        </p:nvSpPr>
        <p:spPr>
          <a:xfrm rot="2700000">
            <a:off x="844560" y="3288960"/>
            <a:ext cx="566640" cy="566640"/>
          </a:xfrm>
          <a:custGeom>
            <a:avLst/>
            <a:gdLst/>
            <a:ahLst/>
            <a:rect l="l" t="t" r="r" b="b"/>
            <a:pathLst>
              <a:path w="566928" h="566928">
                <a:moveTo>
                  <a:pt x="0" y="0"/>
                </a:moveTo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5196ff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Shape 2"/>
          <p:cNvSpPr/>
          <p:nvPr/>
        </p:nvSpPr>
        <p:spPr>
          <a:xfrm rot="2700000">
            <a:off x="844560" y="2253960"/>
            <a:ext cx="566640" cy="566640"/>
          </a:xfrm>
          <a:custGeom>
            <a:avLst/>
            <a:gdLst/>
            <a:ahLst/>
            <a:rect l="l" t="t" r="r" b="b"/>
            <a:pathLst>
              <a:path w="566928" h="566928">
                <a:moveTo>
                  <a:pt x="0" y="0"/>
                </a:moveTo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5196ff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Shape 3"/>
          <p:cNvSpPr/>
          <p:nvPr/>
        </p:nvSpPr>
        <p:spPr>
          <a:xfrm rot="2700000">
            <a:off x="844560" y="2790360"/>
            <a:ext cx="566640" cy="566640"/>
          </a:xfrm>
          <a:custGeom>
            <a:avLst/>
            <a:gdLst/>
            <a:ahLst/>
            <a:rect l="l" t="t" r="r" b="b"/>
            <a:pathLst>
              <a:path w="566928" h="566928">
                <a:moveTo>
                  <a:pt x="0" y="0"/>
                </a:moveTo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Shape 4"/>
          <p:cNvSpPr/>
          <p:nvPr/>
        </p:nvSpPr>
        <p:spPr>
          <a:xfrm rot="2700000">
            <a:off x="844560" y="3820320"/>
            <a:ext cx="566640" cy="566640"/>
          </a:xfrm>
          <a:custGeom>
            <a:avLst/>
            <a:gdLst/>
            <a:ahLst/>
            <a:rect l="l" t="t" r="r" b="b"/>
            <a:pathLst>
              <a:path w="566928" h="566928">
                <a:moveTo>
                  <a:pt x="0" y="0"/>
                </a:moveTo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Shape 5"/>
          <p:cNvSpPr/>
          <p:nvPr/>
        </p:nvSpPr>
        <p:spPr>
          <a:xfrm rot="2700000">
            <a:off x="844560" y="1717200"/>
            <a:ext cx="566640" cy="566640"/>
          </a:xfrm>
          <a:custGeom>
            <a:avLst/>
            <a:gdLst/>
            <a:ahLst/>
            <a:rect l="l" t="t" r="r" b="b"/>
            <a:pathLst>
              <a:path w="566928" h="566928">
                <a:moveTo>
                  <a:pt x="0" y="0"/>
                </a:moveTo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Text 6"/>
          <p:cNvSpPr/>
          <p:nvPr/>
        </p:nvSpPr>
        <p:spPr>
          <a:xfrm>
            <a:off x="786240" y="2790720"/>
            <a:ext cx="683280" cy="53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020" spc="-1" strike="noStrike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 b="0" lang="en-US" sz="2020" spc="-1" strike="noStrike">
              <a:latin typeface="Arial"/>
            </a:endParaRPr>
          </a:p>
        </p:txBody>
      </p:sp>
      <p:sp>
        <p:nvSpPr>
          <p:cNvPr id="75" name="Text 7"/>
          <p:cNvSpPr/>
          <p:nvPr/>
        </p:nvSpPr>
        <p:spPr>
          <a:xfrm>
            <a:off x="786240" y="3820680"/>
            <a:ext cx="683280" cy="53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020" spc="-1" strike="noStrike">
                <a:solidFill>
                  <a:srgbClr val="ffffff"/>
                </a:solidFill>
                <a:latin typeface="微软雅黑"/>
                <a:ea typeface="微软雅黑"/>
              </a:rPr>
              <a:t>03</a:t>
            </a:r>
            <a:endParaRPr b="0" lang="en-US" sz="2020" spc="-1" strike="noStrike">
              <a:latin typeface="Arial"/>
            </a:endParaRPr>
          </a:p>
        </p:txBody>
      </p:sp>
      <p:sp>
        <p:nvSpPr>
          <p:cNvPr id="76" name="Text 8"/>
          <p:cNvSpPr/>
          <p:nvPr/>
        </p:nvSpPr>
        <p:spPr>
          <a:xfrm>
            <a:off x="786240" y="1717560"/>
            <a:ext cx="683280" cy="53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020" spc="-1" strike="noStrike">
                <a:solidFill>
                  <a:srgbClr val="ffffff"/>
                </a:solidFill>
                <a:latin typeface="微软雅黑"/>
                <a:ea typeface="微软雅黑"/>
              </a:rPr>
              <a:t>01</a:t>
            </a:r>
            <a:endParaRPr b="0" lang="en-US" sz="2020" spc="-1" strike="noStrike">
              <a:latin typeface="Arial"/>
            </a:endParaRPr>
          </a:p>
        </p:txBody>
      </p:sp>
      <p:sp>
        <p:nvSpPr>
          <p:cNvPr id="77" name="Shape 9"/>
          <p:cNvSpPr/>
          <p:nvPr/>
        </p:nvSpPr>
        <p:spPr>
          <a:xfrm>
            <a:off x="1378080" y="1609560"/>
            <a:ext cx="7030080" cy="822600"/>
          </a:xfrm>
          <a:custGeom>
            <a:avLst/>
            <a:gdLst/>
            <a:ahLst/>
            <a:rect l="l" t="t" r="r" b="b"/>
            <a:pathLst>
              <a:path w="7030578" h="822960">
                <a:moveTo>
                  <a:pt x="102870" y="0"/>
                </a:moveTo>
                <a:moveTo>
                  <a:pt x="102870" y="0"/>
                </a:moveTo>
                <a:lnTo>
                  <a:pt x="6927708" y="0"/>
                </a:lnTo>
                <a:quadBezTo>
                  <a:pt x="7030578" y="0"/>
                  <a:pt x="7030578" y="102870"/>
                </a:quadBezTo>
                <a:lnTo>
                  <a:pt x="7030578" y="720090"/>
                </a:lnTo>
                <a:quadBezTo>
                  <a:pt x="7030578" y="822960"/>
                  <a:pt x="6927708" y="822960"/>
                </a:quadBezTo>
                <a:lnTo>
                  <a:pt x="102870" y="822960"/>
                </a:lnTo>
                <a:quadBezTo>
                  <a:pt x="0" y="822960"/>
                  <a:pt x="0" y="720090"/>
                </a:quadBezTo>
                <a:lnTo>
                  <a:pt x="0" y="102870"/>
                </a:lnTo>
                <a:quadBezTo>
                  <a:pt x="0" y="0"/>
                  <a:pt x="102870" y="0"/>
                </a:quadBezTo>
                <a:close/>
              </a:path>
            </a:pathLst>
          </a:custGeom>
          <a:noFill/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Text 10"/>
          <p:cNvSpPr/>
          <p:nvPr/>
        </p:nvSpPr>
        <p:spPr>
          <a:xfrm>
            <a:off x="1528920" y="1797120"/>
            <a:ext cx="237708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0dac99"/>
                </a:solidFill>
                <a:latin typeface="微软雅黑"/>
                <a:ea typeface="微软雅黑"/>
              </a:rPr>
              <a:t>增加分享功能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79" name="Text 11"/>
          <p:cNvSpPr/>
          <p:nvPr/>
        </p:nvSpPr>
        <p:spPr>
          <a:xfrm>
            <a:off x="3906720" y="1600560"/>
            <a:ext cx="4501440" cy="71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通过引入类似于阿里开源榜单的分享机制，用户可以轻松生成并分享自己的探索成果链接，这不仅促进了知识的传播，也增强了社区间的互动与合作。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80" name="Shape 12"/>
          <p:cNvSpPr/>
          <p:nvPr/>
        </p:nvSpPr>
        <p:spPr>
          <a:xfrm>
            <a:off x="1378080" y="2682360"/>
            <a:ext cx="7038360" cy="822600"/>
          </a:xfrm>
          <a:custGeom>
            <a:avLst/>
            <a:gdLst/>
            <a:ahLst/>
            <a:rect l="l" t="t" r="r" b="b"/>
            <a:pathLst>
              <a:path w="7038804" h="822960">
                <a:moveTo>
                  <a:pt x="102870" y="0"/>
                </a:moveTo>
                <a:moveTo>
                  <a:pt x="102870" y="0"/>
                </a:moveTo>
                <a:lnTo>
                  <a:pt x="6935934" y="0"/>
                </a:lnTo>
                <a:quadBezTo>
                  <a:pt x="7038804" y="0"/>
                  <a:pt x="7038804" y="102870"/>
                </a:quadBezTo>
                <a:lnTo>
                  <a:pt x="7038804" y="720090"/>
                </a:lnTo>
                <a:quadBezTo>
                  <a:pt x="7038804" y="822960"/>
                  <a:pt x="6935934" y="822960"/>
                </a:quadBezTo>
                <a:lnTo>
                  <a:pt x="102870" y="822960"/>
                </a:lnTo>
                <a:quadBezTo>
                  <a:pt x="0" y="822960"/>
                  <a:pt x="0" y="720090"/>
                </a:quadBezTo>
                <a:lnTo>
                  <a:pt x="0" y="102870"/>
                </a:lnTo>
                <a:quadBezTo>
                  <a:pt x="0" y="0"/>
                  <a:pt x="102870" y="0"/>
                </a:quadBezTo>
                <a:close/>
              </a:path>
            </a:pathLst>
          </a:custGeom>
          <a:noFill/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Shape 13"/>
          <p:cNvSpPr/>
          <p:nvPr/>
        </p:nvSpPr>
        <p:spPr>
          <a:xfrm>
            <a:off x="1378080" y="3712680"/>
            <a:ext cx="7030080" cy="822600"/>
          </a:xfrm>
          <a:custGeom>
            <a:avLst/>
            <a:gdLst/>
            <a:ahLst/>
            <a:rect l="l" t="t" r="r" b="b"/>
            <a:pathLst>
              <a:path w="7030578" h="822960">
                <a:moveTo>
                  <a:pt x="102870" y="0"/>
                </a:moveTo>
                <a:moveTo>
                  <a:pt x="102870" y="0"/>
                </a:moveTo>
                <a:lnTo>
                  <a:pt x="6927708" y="0"/>
                </a:lnTo>
                <a:quadBezTo>
                  <a:pt x="7030578" y="0"/>
                  <a:pt x="7030578" y="102870"/>
                </a:quadBezTo>
                <a:lnTo>
                  <a:pt x="7030578" y="720090"/>
                </a:lnTo>
                <a:quadBezTo>
                  <a:pt x="7030578" y="822960"/>
                  <a:pt x="6927708" y="822960"/>
                </a:quadBezTo>
                <a:lnTo>
                  <a:pt x="102870" y="822960"/>
                </a:lnTo>
                <a:quadBezTo>
                  <a:pt x="0" y="822960"/>
                  <a:pt x="0" y="720090"/>
                </a:quadBezTo>
                <a:lnTo>
                  <a:pt x="0" y="102870"/>
                </a:lnTo>
                <a:quadBezTo>
                  <a:pt x="0" y="0"/>
                  <a:pt x="102870" y="0"/>
                </a:quadBezTo>
                <a:close/>
              </a:path>
            </a:pathLst>
          </a:custGeom>
          <a:noFill/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Text 14"/>
          <p:cNvSpPr/>
          <p:nvPr/>
        </p:nvSpPr>
        <p:spPr>
          <a:xfrm>
            <a:off x="1528920" y="2869560"/>
            <a:ext cx="237708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729" spc="-1" strike="noStrike">
                <a:solidFill>
                  <a:srgbClr val="0dac99"/>
                </a:solidFill>
                <a:latin typeface="微软雅黑"/>
                <a:ea typeface="微软雅黑"/>
              </a:rPr>
              <a:t>OpenRank</a:t>
            </a:r>
            <a:r>
              <a:rPr b="1" lang="zh-CN" sz="1729" spc="-1" strike="noStrike">
                <a:solidFill>
                  <a:srgbClr val="0dac99"/>
                </a:solidFill>
                <a:latin typeface="微软雅黑"/>
                <a:ea typeface="微软雅黑"/>
              </a:rPr>
              <a:t>变化显示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83" name="Text 15"/>
          <p:cNvSpPr/>
          <p:nvPr/>
        </p:nvSpPr>
        <p:spPr>
          <a:xfrm>
            <a:off x="3906720" y="2673000"/>
            <a:ext cx="4501440" cy="71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在贡献者排名表格中新增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OpenRank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变化的数值展示，这一改进使得对贡献度显著变化的贡献者一目了然，从而激励更多用户积极参与和贡献。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84" name="Text 16"/>
          <p:cNvSpPr/>
          <p:nvPr/>
        </p:nvSpPr>
        <p:spPr>
          <a:xfrm>
            <a:off x="1529280" y="3900240"/>
            <a:ext cx="237708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0dac99"/>
                </a:solidFill>
                <a:latin typeface="微软雅黑"/>
                <a:ea typeface="微软雅黑"/>
              </a:rPr>
              <a:t>悬浮显示详情功能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85" name="Text 17"/>
          <p:cNvSpPr/>
          <p:nvPr/>
        </p:nvSpPr>
        <p:spPr>
          <a:xfrm>
            <a:off x="3908520" y="3703680"/>
            <a:ext cx="4499640" cy="71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为了更全面地展示信息，来源部分增加了悬浮显示功能。当用户将鼠标悬停在特定区域时，未完全展示的信息将以悬浮窗口的形式呈现，提高了信息的可读性和用户体验。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86" name=""/>
          <p:cNvSpPr txBox="1"/>
          <p:nvPr/>
        </p:nvSpPr>
        <p:spPr>
          <a:xfrm>
            <a:off x="549000" y="762840"/>
            <a:ext cx="8137800" cy="608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zh-CN" sz="1400" spc="-1" strike="noStrike">
                <a:solidFill>
                  <a:srgbClr val="ffffff"/>
                </a:solidFill>
                <a:latin typeface="Arial"/>
              </a:rPr>
              <a:t>本参赛作品根据 </a:t>
            </a: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open-digger </a:t>
            </a:r>
            <a:r>
              <a:rPr b="0" lang="zh-CN" sz="1400" spc="-1" strike="noStrike">
                <a:solidFill>
                  <a:srgbClr val="ffffff"/>
                </a:solidFill>
                <a:latin typeface="Arial"/>
              </a:rPr>
              <a:t>提供的社区 </a:t>
            </a: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Openrank </a:t>
            </a:r>
            <a:r>
              <a:rPr b="0" lang="zh-CN" sz="1400" spc="-1" strike="noStrike">
                <a:solidFill>
                  <a:srgbClr val="ffffff"/>
                </a:solidFill>
                <a:latin typeface="Arial"/>
              </a:rPr>
              <a:t>数据，并且基于队长对于开源之夏项目 “社区 </a:t>
            </a: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Openrank </a:t>
            </a:r>
            <a:r>
              <a:rPr b="0" lang="zh-CN" sz="1400" spc="-1" strike="noStrike">
                <a:solidFill>
                  <a:srgbClr val="ffffff"/>
                </a:solidFill>
                <a:latin typeface="Arial"/>
              </a:rPr>
              <a:t>排行榜的页面开发” 进行进一步开发，使得 </a:t>
            </a: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Openrank </a:t>
            </a:r>
            <a:r>
              <a:rPr b="0" lang="zh-CN" sz="1400" spc="-1" strike="noStrike">
                <a:solidFill>
                  <a:srgbClr val="ffffff"/>
                </a:solidFill>
                <a:latin typeface="Arial"/>
              </a:rPr>
              <a:t>排行榜更加美观易用。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 0"/>
          <p:cNvSpPr/>
          <p:nvPr/>
        </p:nvSpPr>
        <p:spPr>
          <a:xfrm>
            <a:off x="372960" y="1345680"/>
            <a:ext cx="1928160" cy="16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8640" spc="-1" strike="noStrike">
                <a:solidFill>
                  <a:srgbClr val="3ad9c6">
                    <a:alpha val="20000"/>
                  </a:srgbClr>
                </a:solidFill>
                <a:latin typeface="Arial"/>
                <a:ea typeface="Arial"/>
              </a:rPr>
              <a:t>02</a:t>
            </a:r>
            <a:endParaRPr b="0" lang="en-US" sz="8640" spc="-1" strike="noStrike">
              <a:latin typeface="Arial"/>
            </a:endParaRPr>
          </a:p>
        </p:txBody>
      </p:sp>
      <p:sp>
        <p:nvSpPr>
          <p:cNvPr id="88" name="Text 1"/>
          <p:cNvSpPr/>
          <p:nvPr/>
        </p:nvSpPr>
        <p:spPr>
          <a:xfrm>
            <a:off x="648000" y="2783160"/>
            <a:ext cx="5546880" cy="68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880" spc="-1" strike="noStrike">
                <a:solidFill>
                  <a:srgbClr val="ffffff"/>
                </a:solidFill>
                <a:latin typeface="微软雅黑"/>
                <a:ea typeface="微软雅黑"/>
              </a:rPr>
              <a:t>UI</a:t>
            </a:r>
            <a:r>
              <a:rPr b="1" lang="zh-CN" sz="2880" spc="-1" strike="noStrike">
                <a:solidFill>
                  <a:srgbClr val="ffffff"/>
                </a:solidFill>
                <a:latin typeface="微软雅黑"/>
                <a:ea typeface="微软雅黑"/>
              </a:rPr>
              <a:t>设计特点</a:t>
            </a:r>
            <a:endParaRPr b="0" lang="en-US" sz="288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 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增加分享功能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90" name="Shape 1"/>
          <p:cNvSpPr/>
          <p:nvPr/>
        </p:nvSpPr>
        <p:spPr>
          <a:xfrm>
            <a:off x="312840" y="982080"/>
            <a:ext cx="4260600" cy="182520"/>
          </a:xfrm>
          <a:custGeom>
            <a:avLst/>
            <a:gdLst/>
            <a:ahLst/>
            <a:rect l="l" t="t" r="r" b="b"/>
            <a:pathLst>
              <a:path w="4261104" h="182880">
                <a:moveTo>
                  <a:pt x="0" y="0"/>
                </a:moveTo>
                <a:moveTo>
                  <a:pt x="0" y="0"/>
                </a:moveTo>
                <a:lnTo>
                  <a:pt x="4261104" y="0"/>
                </a:lnTo>
                <a:lnTo>
                  <a:pt x="4261104" y="182880"/>
                </a:lnTo>
                <a:lnTo>
                  <a:pt x="0" y="182880"/>
                </a:lnTo>
                <a:close/>
              </a:path>
            </a:pathLst>
          </a:custGeom>
          <a:solidFill>
            <a:srgbClr val="0084ff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Shape 2"/>
          <p:cNvSpPr/>
          <p:nvPr/>
        </p:nvSpPr>
        <p:spPr>
          <a:xfrm>
            <a:off x="1682280" y="1165680"/>
            <a:ext cx="360" cy="566640"/>
          </a:xfrm>
          <a:custGeom>
            <a:avLst/>
            <a:gdLst/>
            <a:ahLst/>
            <a:rect l="l" t="t" r="r" b="b"/>
            <a:pathLst>
              <a:path w="0" h="567089">
                <a:moveTo>
                  <a:pt x="0" y="0"/>
                </a:moveTo>
                <a:moveTo>
                  <a:pt x="0" y="0"/>
                </a:moveTo>
                <a:lnTo>
                  <a:pt x="0" y="567089"/>
                </a:lnTo>
              </a:path>
            </a:pathLst>
          </a:custGeom>
          <a:noFill/>
          <a:ln w="3810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Shape 3"/>
          <p:cNvSpPr/>
          <p:nvPr/>
        </p:nvSpPr>
        <p:spPr>
          <a:xfrm>
            <a:off x="303480" y="1930320"/>
            <a:ext cx="2756520" cy="2230920"/>
          </a:xfrm>
          <a:custGeom>
            <a:avLst/>
            <a:gdLst/>
            <a:ahLst/>
            <a:rect l="l" t="t" r="r" b="b"/>
            <a:pathLst>
              <a:path w="2756916" h="2231136">
                <a:moveTo>
                  <a:pt x="278892" y="0"/>
                </a:moveTo>
                <a:moveTo>
                  <a:pt x="278892" y="0"/>
                </a:moveTo>
                <a:lnTo>
                  <a:pt x="2478024" y="0"/>
                </a:lnTo>
                <a:quadBezTo>
                  <a:pt x="2756916" y="0"/>
                  <a:pt x="2756916" y="278892"/>
                </a:quadBezTo>
                <a:lnTo>
                  <a:pt x="2756916" y="1952244"/>
                </a:lnTo>
                <a:quadBezTo>
                  <a:pt x="2756916" y="2231136"/>
                  <a:pt x="2478024" y="2231136"/>
                </a:quadBezTo>
                <a:lnTo>
                  <a:pt x="278892" y="2231136"/>
                </a:lnTo>
                <a:quadBezTo>
                  <a:pt x="0" y="2231136"/>
                  <a:pt x="0" y="1952244"/>
                </a:quadBezTo>
                <a:lnTo>
                  <a:pt x="0" y="278892"/>
                </a:lnTo>
                <a:quadBezTo>
                  <a:pt x="0" y="0"/>
                  <a:pt x="278892" y="0"/>
                </a:quadBezTo>
                <a:close/>
              </a:path>
            </a:pathLst>
          </a:custGeom>
          <a:noFill/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Shape 4"/>
          <p:cNvSpPr/>
          <p:nvPr/>
        </p:nvSpPr>
        <p:spPr>
          <a:xfrm>
            <a:off x="884160" y="1648440"/>
            <a:ext cx="1595520" cy="394560"/>
          </a:xfrm>
          <a:custGeom>
            <a:avLst/>
            <a:gdLst/>
            <a:ahLst/>
            <a:rect l="l" t="t" r="r" b="b"/>
            <a:pathLst>
              <a:path w="1595894" h="395023">
                <a:moveTo>
                  <a:pt x="49378" y="0"/>
                </a:moveTo>
                <a:moveTo>
                  <a:pt x="49378" y="0"/>
                </a:moveTo>
                <a:lnTo>
                  <a:pt x="1546516" y="0"/>
                </a:lnTo>
                <a:quadBezTo>
                  <a:pt x="1595894" y="0"/>
                  <a:pt x="1595894" y="49378"/>
                </a:quadBezTo>
                <a:lnTo>
                  <a:pt x="1595894" y="345645"/>
                </a:lnTo>
                <a:quadBezTo>
                  <a:pt x="1595894" y="395023"/>
                  <a:pt x="1546516" y="395023"/>
                </a:quadBezTo>
                <a:lnTo>
                  <a:pt x="49378" y="395023"/>
                </a:lnTo>
                <a:quadBezTo>
                  <a:pt x="0" y="395023"/>
                  <a:pt x="0" y="345645"/>
                </a:quadBezTo>
                <a:lnTo>
                  <a:pt x="0" y="49378"/>
                </a:lnTo>
                <a:quadBezTo>
                  <a:pt x="0" y="0"/>
                  <a:pt x="49378" y="0"/>
                </a:quad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Text 5"/>
          <p:cNvSpPr/>
          <p:nvPr/>
        </p:nvSpPr>
        <p:spPr>
          <a:xfrm>
            <a:off x="1409400" y="1590120"/>
            <a:ext cx="544680" cy="51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ctr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870" spc="-1" strike="noStrike">
                <a:solidFill>
                  <a:srgbClr val="ffffff"/>
                </a:solidFill>
                <a:latin typeface="微软雅黑"/>
                <a:ea typeface="微软雅黑"/>
              </a:rPr>
              <a:t>01</a:t>
            </a:r>
            <a:endParaRPr b="0" lang="en-US" sz="1870" spc="-1" strike="noStrike">
              <a:latin typeface="Arial"/>
            </a:endParaRPr>
          </a:p>
        </p:txBody>
      </p:sp>
      <p:sp>
        <p:nvSpPr>
          <p:cNvPr id="95" name="Text 6"/>
          <p:cNvSpPr/>
          <p:nvPr/>
        </p:nvSpPr>
        <p:spPr>
          <a:xfrm>
            <a:off x="466920" y="2090160"/>
            <a:ext cx="2430000" cy="45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ctr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分享功能的重要性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96" name="Text 7"/>
          <p:cNvSpPr/>
          <p:nvPr/>
        </p:nvSpPr>
        <p:spPr>
          <a:xfrm>
            <a:off x="466920" y="2455200"/>
            <a:ext cx="2430000" cy="89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在当今社交媒体时代，分享功能已成为连接用户与内容的重要桥梁。它不仅能够扩大内容的覆盖范围，还能增强用户的参与感和归属感。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97" name="Shape 8"/>
          <p:cNvSpPr/>
          <p:nvPr/>
        </p:nvSpPr>
        <p:spPr>
          <a:xfrm>
            <a:off x="4572000" y="1164960"/>
            <a:ext cx="360" cy="286560"/>
          </a:xfrm>
          <a:custGeom>
            <a:avLst/>
            <a:gdLst/>
            <a:ahLst/>
            <a:rect l="l" t="t" r="r" b="b"/>
            <a:pathLst>
              <a:path w="0" h="286867">
                <a:moveTo>
                  <a:pt x="0" y="0"/>
                </a:moveTo>
                <a:moveTo>
                  <a:pt x="0" y="0"/>
                </a:moveTo>
                <a:lnTo>
                  <a:pt x="0" y="286867"/>
                </a:lnTo>
              </a:path>
            </a:pathLst>
          </a:custGeom>
          <a:noFill/>
          <a:ln w="3810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Shape 9"/>
          <p:cNvSpPr/>
          <p:nvPr/>
        </p:nvSpPr>
        <p:spPr>
          <a:xfrm>
            <a:off x="3193200" y="1649520"/>
            <a:ext cx="2756520" cy="2230920"/>
          </a:xfrm>
          <a:custGeom>
            <a:avLst/>
            <a:gdLst/>
            <a:ahLst/>
            <a:rect l="l" t="t" r="r" b="b"/>
            <a:pathLst>
              <a:path w="2756916" h="2231136">
                <a:moveTo>
                  <a:pt x="278892" y="0"/>
                </a:moveTo>
                <a:moveTo>
                  <a:pt x="278892" y="0"/>
                </a:moveTo>
                <a:lnTo>
                  <a:pt x="2478024" y="0"/>
                </a:lnTo>
                <a:quadBezTo>
                  <a:pt x="2756916" y="0"/>
                  <a:pt x="2756916" y="278892"/>
                </a:quadBezTo>
                <a:lnTo>
                  <a:pt x="2756916" y="1952244"/>
                </a:lnTo>
                <a:quadBezTo>
                  <a:pt x="2756916" y="2231136"/>
                  <a:pt x="2478024" y="2231136"/>
                </a:quadBezTo>
                <a:lnTo>
                  <a:pt x="278892" y="2231136"/>
                </a:lnTo>
                <a:quadBezTo>
                  <a:pt x="0" y="2231136"/>
                  <a:pt x="0" y="1952244"/>
                </a:quadBezTo>
                <a:lnTo>
                  <a:pt x="0" y="278892"/>
                </a:lnTo>
                <a:quadBezTo>
                  <a:pt x="0" y="0"/>
                  <a:pt x="278892" y="0"/>
                </a:quadBezTo>
                <a:close/>
              </a:path>
            </a:pathLst>
          </a:custGeom>
          <a:noFill/>
          <a:ln w="19050">
            <a:solidFill>
              <a:srgbClr val="3abfd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Shape 10"/>
          <p:cNvSpPr/>
          <p:nvPr/>
        </p:nvSpPr>
        <p:spPr>
          <a:xfrm>
            <a:off x="3773880" y="1367640"/>
            <a:ext cx="1595520" cy="394560"/>
          </a:xfrm>
          <a:custGeom>
            <a:avLst/>
            <a:gdLst/>
            <a:ahLst/>
            <a:rect l="l" t="t" r="r" b="b"/>
            <a:pathLst>
              <a:path w="1595894" h="395023">
                <a:moveTo>
                  <a:pt x="49378" y="0"/>
                </a:moveTo>
                <a:moveTo>
                  <a:pt x="49378" y="0"/>
                </a:moveTo>
                <a:lnTo>
                  <a:pt x="1546516" y="0"/>
                </a:lnTo>
                <a:quadBezTo>
                  <a:pt x="1595894" y="0"/>
                  <a:pt x="1595894" y="49378"/>
                </a:quadBezTo>
                <a:lnTo>
                  <a:pt x="1595894" y="345645"/>
                </a:lnTo>
                <a:quadBezTo>
                  <a:pt x="1595894" y="395023"/>
                  <a:pt x="1546516" y="395023"/>
                </a:quadBezTo>
                <a:lnTo>
                  <a:pt x="49378" y="395023"/>
                </a:lnTo>
                <a:quadBezTo>
                  <a:pt x="0" y="395023"/>
                  <a:pt x="0" y="345645"/>
                </a:quadBezTo>
                <a:lnTo>
                  <a:pt x="0" y="49378"/>
                </a:lnTo>
                <a:quadBezTo>
                  <a:pt x="0" y="0"/>
                  <a:pt x="49378" y="0"/>
                </a:quad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Text 11"/>
          <p:cNvSpPr/>
          <p:nvPr/>
        </p:nvSpPr>
        <p:spPr>
          <a:xfrm>
            <a:off x="4299480" y="1309320"/>
            <a:ext cx="544680" cy="51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ctr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870" spc="-1" strike="noStrike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 b="0" lang="en-US" sz="1870" spc="-1" strike="noStrike">
              <a:latin typeface="Arial"/>
            </a:endParaRPr>
          </a:p>
        </p:txBody>
      </p:sp>
      <p:sp>
        <p:nvSpPr>
          <p:cNvPr id="101" name="Text 12"/>
          <p:cNvSpPr/>
          <p:nvPr/>
        </p:nvSpPr>
        <p:spPr>
          <a:xfrm>
            <a:off x="3356640" y="1809360"/>
            <a:ext cx="2430000" cy="45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ctr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阿里开源榜单的启示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02" name="Text 13"/>
          <p:cNvSpPr/>
          <p:nvPr/>
        </p:nvSpPr>
        <p:spPr>
          <a:xfrm>
            <a:off x="3356640" y="2174400"/>
            <a:ext cx="2430000" cy="106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阿里开源榜单通过提供一个平台，让开发者可以分享他们的项目，这不仅促进了技术的交流和创新，也为其他开发者提供了学习和借鉴的机会。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03" name="Shape 14"/>
          <p:cNvSpPr/>
          <p:nvPr/>
        </p:nvSpPr>
        <p:spPr>
          <a:xfrm>
            <a:off x="7461720" y="1165320"/>
            <a:ext cx="360" cy="567000"/>
          </a:xfrm>
          <a:custGeom>
            <a:avLst/>
            <a:gdLst/>
            <a:ahLst/>
            <a:rect l="l" t="t" r="r" b="b"/>
            <a:pathLst>
              <a:path w="0" h="567397">
                <a:moveTo>
                  <a:pt x="0" y="0"/>
                </a:moveTo>
                <a:moveTo>
                  <a:pt x="0" y="0"/>
                </a:moveTo>
                <a:lnTo>
                  <a:pt x="0" y="567397"/>
                </a:lnTo>
              </a:path>
            </a:pathLst>
          </a:custGeom>
          <a:noFill/>
          <a:ln w="3810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Shape 15"/>
          <p:cNvSpPr/>
          <p:nvPr/>
        </p:nvSpPr>
        <p:spPr>
          <a:xfrm>
            <a:off x="6083640" y="1929600"/>
            <a:ext cx="2756520" cy="2230920"/>
          </a:xfrm>
          <a:custGeom>
            <a:avLst/>
            <a:gdLst/>
            <a:ahLst/>
            <a:rect l="l" t="t" r="r" b="b"/>
            <a:pathLst>
              <a:path w="2756916" h="2231136">
                <a:moveTo>
                  <a:pt x="278892" y="0"/>
                </a:moveTo>
                <a:moveTo>
                  <a:pt x="278892" y="0"/>
                </a:moveTo>
                <a:lnTo>
                  <a:pt x="2478024" y="0"/>
                </a:lnTo>
                <a:quadBezTo>
                  <a:pt x="2756916" y="0"/>
                  <a:pt x="2756916" y="278892"/>
                </a:quadBezTo>
                <a:lnTo>
                  <a:pt x="2756916" y="1952244"/>
                </a:lnTo>
                <a:quadBezTo>
                  <a:pt x="2756916" y="2231136"/>
                  <a:pt x="2478024" y="2231136"/>
                </a:quadBezTo>
                <a:lnTo>
                  <a:pt x="278892" y="2231136"/>
                </a:lnTo>
                <a:quadBezTo>
                  <a:pt x="0" y="2231136"/>
                  <a:pt x="0" y="1952244"/>
                </a:quadBezTo>
                <a:lnTo>
                  <a:pt x="0" y="278892"/>
                </a:lnTo>
                <a:quadBezTo>
                  <a:pt x="0" y="0"/>
                  <a:pt x="278892" y="0"/>
                </a:quadBezTo>
                <a:close/>
              </a:path>
            </a:pathLst>
          </a:custGeom>
          <a:noFill/>
          <a:ln w="19050">
            <a:solidFill>
              <a:srgbClr val="3ad9c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Shape 16"/>
          <p:cNvSpPr/>
          <p:nvPr/>
        </p:nvSpPr>
        <p:spPr>
          <a:xfrm>
            <a:off x="6663960" y="1648440"/>
            <a:ext cx="1595520" cy="394560"/>
          </a:xfrm>
          <a:custGeom>
            <a:avLst/>
            <a:gdLst/>
            <a:ahLst/>
            <a:rect l="l" t="t" r="r" b="b"/>
            <a:pathLst>
              <a:path w="1595894" h="395023">
                <a:moveTo>
                  <a:pt x="49378" y="0"/>
                </a:moveTo>
                <a:moveTo>
                  <a:pt x="49378" y="0"/>
                </a:moveTo>
                <a:lnTo>
                  <a:pt x="1546516" y="0"/>
                </a:lnTo>
                <a:quadBezTo>
                  <a:pt x="1595894" y="0"/>
                  <a:pt x="1595894" y="49378"/>
                </a:quadBezTo>
                <a:lnTo>
                  <a:pt x="1595894" y="345645"/>
                </a:lnTo>
                <a:quadBezTo>
                  <a:pt x="1595894" y="395023"/>
                  <a:pt x="1546516" y="395023"/>
                </a:quadBezTo>
                <a:lnTo>
                  <a:pt x="49378" y="395023"/>
                </a:lnTo>
                <a:quadBezTo>
                  <a:pt x="0" y="395023"/>
                  <a:pt x="0" y="345645"/>
                </a:quadBezTo>
                <a:lnTo>
                  <a:pt x="0" y="49378"/>
                </a:lnTo>
                <a:quadBezTo>
                  <a:pt x="0" y="0"/>
                  <a:pt x="49378" y="0"/>
                </a:quad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Text 17"/>
          <p:cNvSpPr/>
          <p:nvPr/>
        </p:nvSpPr>
        <p:spPr>
          <a:xfrm>
            <a:off x="7189200" y="1590120"/>
            <a:ext cx="544680" cy="51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ctr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870" spc="-1" strike="noStrike">
                <a:solidFill>
                  <a:srgbClr val="ffffff"/>
                </a:solidFill>
                <a:latin typeface="微软雅黑"/>
                <a:ea typeface="微软雅黑"/>
              </a:rPr>
              <a:t>03</a:t>
            </a:r>
            <a:endParaRPr b="0" lang="en-US" sz="1870" spc="-1" strike="noStrike">
              <a:latin typeface="Arial"/>
            </a:endParaRPr>
          </a:p>
        </p:txBody>
      </p:sp>
      <p:sp>
        <p:nvSpPr>
          <p:cNvPr id="107" name="Text 18"/>
          <p:cNvSpPr/>
          <p:nvPr/>
        </p:nvSpPr>
        <p:spPr>
          <a:xfrm>
            <a:off x="6246720" y="2090160"/>
            <a:ext cx="2430000" cy="45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ctr">
            <a:spAutoFit/>
          </a:bodyPr>
          <a:p>
            <a:pPr algn="ctr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实现分享功能的步骤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08" name="Text 19"/>
          <p:cNvSpPr/>
          <p:nvPr/>
        </p:nvSpPr>
        <p:spPr>
          <a:xfrm>
            <a:off x="6246720" y="2455200"/>
            <a:ext cx="2430000" cy="89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要增加分享功能，首先需要确定目标受众和分享渠道，然后设计易于使用的分享按钮和界面，最后通过测试和优化确保分享过程顺畅无阻。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09" name="Shape 20"/>
          <p:cNvSpPr/>
          <p:nvPr/>
        </p:nvSpPr>
        <p:spPr>
          <a:xfrm>
            <a:off x="4572000" y="982080"/>
            <a:ext cx="4260600" cy="182520"/>
          </a:xfrm>
          <a:custGeom>
            <a:avLst/>
            <a:gdLst/>
            <a:ahLst/>
            <a:rect l="l" t="t" r="r" b="b"/>
            <a:pathLst>
              <a:path w="4261104" h="182880">
                <a:moveTo>
                  <a:pt x="0" y="0"/>
                </a:moveTo>
                <a:moveTo>
                  <a:pt x="0" y="0"/>
                </a:moveTo>
                <a:lnTo>
                  <a:pt x="4261104" y="0"/>
                </a:lnTo>
                <a:lnTo>
                  <a:pt x="4261104" y="182880"/>
                </a:lnTo>
                <a:lnTo>
                  <a:pt x="0" y="182880"/>
                </a:lnTo>
                <a:close/>
              </a:path>
            </a:pathLst>
          </a:custGeom>
          <a:solidFill>
            <a:srgbClr val="0084ff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 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2300" spc="-1" strike="noStrike">
                <a:solidFill>
                  <a:srgbClr val="76feba"/>
                </a:solidFill>
                <a:latin typeface="Arial"/>
                <a:ea typeface="Arial"/>
              </a:rPr>
              <a:t>OpenRank</a:t>
            </a: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变化显示</a:t>
            </a:r>
            <a:endParaRPr b="0" lang="en-US" sz="2300" spc="-1" strike="noStrike">
              <a:latin typeface="Arial"/>
            </a:endParaRPr>
          </a:p>
        </p:txBody>
      </p:sp>
      <p:pic>
        <p:nvPicPr>
          <p:cNvPr id="111" name="Image 0" descr="https://sgw-dx.xf-yun.com/api/v1/sparkdesk/_1734525380375c407dee26d5b4ec0aed914f46e1f8b2b.jpg?authorization=c2ltcGxlLWp3dCBhaz1zcGFya2Rlc2s4MDAwMDAwMDAwMDE7ZXhwPTMzMTEzMjUzODA7YWxnbz1obWFjLXNoYTI1NjtzaWc9dVNNaE96TXlsMXdaNWNiK2xGeEM0eW1rUUNqMjhYdWtsUjRPdVMzZ0NCcz0=&amp;x_location=7YfmxI7B7uKO7jlRxIftd60ZeLD="/>
          <p:cNvPicPr/>
          <p:nvPr/>
        </p:nvPicPr>
        <p:blipFill>
          <a:blip r:embed="rId2"/>
          <a:stretch/>
        </p:blipFill>
        <p:spPr>
          <a:xfrm>
            <a:off x="445320" y="1227600"/>
            <a:ext cx="2831400" cy="2831400"/>
          </a:xfrm>
          <a:prstGeom prst="rect">
            <a:avLst/>
          </a:prstGeom>
          <a:ln w="0">
            <a:noFill/>
          </a:ln>
        </p:spPr>
      </p:pic>
      <p:sp>
        <p:nvSpPr>
          <p:cNvPr id="112" name="Text 1"/>
          <p:cNvSpPr/>
          <p:nvPr/>
        </p:nvSpPr>
        <p:spPr>
          <a:xfrm>
            <a:off x="3485160" y="1130760"/>
            <a:ext cx="3309480" cy="46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580" spc="-1" strike="noStrike">
                <a:solidFill>
                  <a:srgbClr val="3ad9c6"/>
                </a:solidFill>
                <a:latin typeface="微软雅黑"/>
                <a:ea typeface="微软雅黑"/>
              </a:rPr>
              <a:t>贡献度变化展示</a:t>
            </a:r>
            <a:endParaRPr b="0" lang="en-US" sz="1580" spc="-1" strike="noStrike">
              <a:latin typeface="Arial"/>
            </a:endParaRPr>
          </a:p>
        </p:txBody>
      </p:sp>
      <p:sp>
        <p:nvSpPr>
          <p:cNvPr id="113" name="Text 2"/>
          <p:cNvSpPr/>
          <p:nvPr/>
        </p:nvSpPr>
        <p:spPr>
          <a:xfrm>
            <a:off x="3485160" y="1427400"/>
            <a:ext cx="5211720" cy="54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OpenRank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变化显示通过在表格中增加数值，直观地向用户展示了贡献者的贡献度变化情况，帮助用户快速了解哪些贡献者的表现有显著提升或下降。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14" name="Text 3"/>
          <p:cNvSpPr/>
          <p:nvPr/>
        </p:nvSpPr>
        <p:spPr>
          <a:xfrm>
            <a:off x="3485160" y="2158560"/>
            <a:ext cx="4507200" cy="46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580" spc="-1" strike="noStrike">
                <a:solidFill>
                  <a:srgbClr val="3ad9c6"/>
                </a:solidFill>
                <a:latin typeface="微软雅黑"/>
                <a:ea typeface="微软雅黑"/>
              </a:rPr>
              <a:t>数据驱动的决策支持</a:t>
            </a:r>
            <a:endParaRPr b="0" lang="en-US" sz="1580" spc="-1" strike="noStrike">
              <a:latin typeface="Arial"/>
            </a:endParaRPr>
          </a:p>
        </p:txBody>
      </p:sp>
      <p:sp>
        <p:nvSpPr>
          <p:cNvPr id="115" name="Text 4"/>
          <p:cNvSpPr/>
          <p:nvPr/>
        </p:nvSpPr>
        <p:spPr>
          <a:xfrm>
            <a:off x="3485160" y="2463120"/>
            <a:ext cx="5211720" cy="54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利用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OpenRank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变化显示的数据，组织可以更准确地评估成员的贡献和表现，从而做出更合理的奖励和激励决策，提高团队的整体效率和士气。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16" name="Text 5"/>
          <p:cNvSpPr/>
          <p:nvPr/>
        </p:nvSpPr>
        <p:spPr>
          <a:xfrm>
            <a:off x="3485160" y="3194640"/>
            <a:ext cx="4861800" cy="46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580" spc="-1" strike="noStrike">
                <a:solidFill>
                  <a:srgbClr val="3ad9c6"/>
                </a:solidFill>
                <a:latin typeface="微软雅黑"/>
                <a:ea typeface="微软雅黑"/>
              </a:rPr>
              <a:t>动态更新与实时反馈</a:t>
            </a:r>
            <a:endParaRPr b="0" lang="en-US" sz="1580" spc="-1" strike="noStrike">
              <a:latin typeface="Arial"/>
            </a:endParaRPr>
          </a:p>
        </p:txBody>
      </p:sp>
      <p:sp>
        <p:nvSpPr>
          <p:cNvPr id="117" name="Text 6"/>
          <p:cNvSpPr/>
          <p:nvPr/>
        </p:nvSpPr>
        <p:spPr>
          <a:xfrm>
            <a:off x="3485160" y="3490920"/>
            <a:ext cx="5213520" cy="54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just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OpenRank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变化显示支持数据的动态更新，确保用户能够获取到最新的贡献度信息，同时提供实时反馈机制，鼓励贡献者持续改进和优化自己的表现。</a:t>
            </a:r>
            <a:endParaRPr b="0" lang="en-US" sz="11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 0"/>
          <p:cNvSpPr/>
          <p:nvPr/>
        </p:nvSpPr>
        <p:spPr>
          <a:xfrm>
            <a:off x="658440" y="138600"/>
            <a:ext cx="848520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2300" spc="-1" strike="noStrike">
                <a:solidFill>
                  <a:srgbClr val="76feba"/>
                </a:solidFill>
                <a:latin typeface="微软雅黑"/>
                <a:ea typeface="微软雅黑"/>
              </a:rPr>
              <a:t>来源悬浮详情显示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119" name="Shape 1"/>
          <p:cNvSpPr/>
          <p:nvPr/>
        </p:nvSpPr>
        <p:spPr>
          <a:xfrm>
            <a:off x="930960" y="2447640"/>
            <a:ext cx="2356560" cy="360"/>
          </a:xfrm>
          <a:custGeom>
            <a:avLst/>
            <a:gdLst/>
            <a:ahLst/>
            <a:rect l="l" t="t" r="r" b="b"/>
            <a:pathLst>
              <a:path w="2356811" h="0">
                <a:moveTo>
                  <a:pt x="2356811" y="0"/>
                </a:moveTo>
                <a:moveTo>
                  <a:pt x="2356811" y="0"/>
                </a:moveTo>
                <a:lnTo>
                  <a:pt x="0" y="0"/>
                </a:lnTo>
              </a:path>
            </a:pathLst>
          </a:custGeom>
          <a:noFill/>
          <a:ln w="19050">
            <a:solidFill>
              <a:srgbClr val="3ad9c6"/>
            </a:solidFill>
            <a:round/>
            <a:headEnd len="med" type="arrow" w="med"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Shape 2"/>
          <p:cNvSpPr/>
          <p:nvPr/>
        </p:nvSpPr>
        <p:spPr>
          <a:xfrm>
            <a:off x="637920" y="1138680"/>
            <a:ext cx="374040" cy="770040"/>
          </a:xfrm>
          <a:custGeom>
            <a:avLst/>
            <a:gdLst/>
            <a:ahLst/>
            <a:rect l="l" t="t" r="r" b="b"/>
            <a:pathLst>
              <a:path w="374579" h="770562">
                <a:moveTo>
                  <a:pt x="187289" y="0"/>
                </a:moveTo>
                <a:moveTo>
                  <a:pt x="187289" y="0"/>
                </a:moveTo>
                <a:lnTo>
                  <a:pt x="187289" y="0"/>
                </a:lnTo>
                <a:quadBezTo>
                  <a:pt x="374579" y="0"/>
                  <a:pt x="374579" y="187289"/>
                </a:quadBezTo>
                <a:lnTo>
                  <a:pt x="374579" y="583272"/>
                </a:lnTo>
                <a:quadBezTo>
                  <a:pt x="374579" y="770562"/>
                  <a:pt x="187289" y="770562"/>
                </a:quadBezTo>
                <a:lnTo>
                  <a:pt x="187289" y="770562"/>
                </a:lnTo>
                <a:quadBezTo>
                  <a:pt x="0" y="770562"/>
                  <a:pt x="0" y="583272"/>
                </a:quadBezTo>
                <a:lnTo>
                  <a:pt x="0" y="187289"/>
                </a:lnTo>
                <a:quadBezTo>
                  <a:pt x="0" y="0"/>
                  <a:pt x="187289" y="0"/>
                </a:quadBezTo>
                <a:close/>
              </a:path>
            </a:pathLst>
          </a:custGeom>
          <a:solidFill>
            <a:srgbClr val="0084ff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Shape 3"/>
          <p:cNvSpPr/>
          <p:nvPr/>
        </p:nvSpPr>
        <p:spPr>
          <a:xfrm>
            <a:off x="627120" y="1138680"/>
            <a:ext cx="395640" cy="395640"/>
          </a:xfrm>
          <a:custGeom>
            <a:avLst/>
            <a:gdLst/>
            <a:ahLst/>
            <a:rect l="l" t="t" r="r" b="b"/>
            <a:pathLst>
              <a:path w="395983" h="395983">
                <a:moveTo>
                  <a:pt x="197992" y="0"/>
                </a:moveTo>
                <a:moveTo>
                  <a:pt x="197992" y="0"/>
                </a:moveTo>
                <a:cubicBezTo>
                  <a:pt x="307266" y="0"/>
                  <a:pt x="395983" y="88717"/>
                  <a:pt x="395983" y="197992"/>
                </a:cubicBezTo>
                <a:cubicBezTo>
                  <a:pt x="395983" y="307266"/>
                  <a:pt x="307266" y="395983"/>
                  <a:pt x="197992" y="395983"/>
                </a:cubicBezTo>
                <a:cubicBezTo>
                  <a:pt x="88717" y="395983"/>
                  <a:pt x="0" y="307266"/>
                  <a:pt x="0" y="197992"/>
                </a:cubicBezTo>
                <a:cubicBezTo>
                  <a:pt x="0" y="88717"/>
                  <a:pt x="88717" y="0"/>
                  <a:pt x="197992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Text 4"/>
          <p:cNvSpPr/>
          <p:nvPr/>
        </p:nvSpPr>
        <p:spPr>
          <a:xfrm>
            <a:off x="537120" y="1092960"/>
            <a:ext cx="542520" cy="46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580" spc="-1" strike="noStrike">
                <a:solidFill>
                  <a:srgbClr val="ffffff"/>
                </a:solidFill>
                <a:latin typeface="微软雅黑"/>
                <a:ea typeface="微软雅黑"/>
              </a:rPr>
              <a:t>01</a:t>
            </a:r>
            <a:endParaRPr b="0" lang="en-US" sz="1580" spc="-1" strike="noStrike">
              <a:latin typeface="Arial"/>
            </a:endParaRPr>
          </a:p>
        </p:txBody>
      </p:sp>
      <p:sp>
        <p:nvSpPr>
          <p:cNvPr id="123" name="Shape 5"/>
          <p:cNvSpPr/>
          <p:nvPr/>
        </p:nvSpPr>
        <p:spPr>
          <a:xfrm>
            <a:off x="2651760" y="2666520"/>
            <a:ext cx="374040" cy="770040"/>
          </a:xfrm>
          <a:custGeom>
            <a:avLst/>
            <a:gdLst/>
            <a:ahLst/>
            <a:rect l="l" t="t" r="r" b="b"/>
            <a:pathLst>
              <a:path w="374579" h="770562">
                <a:moveTo>
                  <a:pt x="187289" y="0"/>
                </a:moveTo>
                <a:moveTo>
                  <a:pt x="187289" y="0"/>
                </a:moveTo>
                <a:lnTo>
                  <a:pt x="187289" y="0"/>
                </a:lnTo>
                <a:quadBezTo>
                  <a:pt x="374579" y="0"/>
                  <a:pt x="374579" y="187289"/>
                </a:quadBezTo>
                <a:lnTo>
                  <a:pt x="374579" y="583272"/>
                </a:lnTo>
                <a:quadBezTo>
                  <a:pt x="374579" y="770562"/>
                  <a:pt x="187289" y="770562"/>
                </a:quadBezTo>
                <a:lnTo>
                  <a:pt x="187289" y="770562"/>
                </a:lnTo>
                <a:quadBezTo>
                  <a:pt x="0" y="770562"/>
                  <a:pt x="0" y="583272"/>
                </a:quadBezTo>
                <a:lnTo>
                  <a:pt x="0" y="187289"/>
                </a:lnTo>
                <a:quadBezTo>
                  <a:pt x="0" y="0"/>
                  <a:pt x="187289" y="0"/>
                </a:quadBezTo>
                <a:close/>
              </a:path>
            </a:pathLst>
          </a:custGeom>
          <a:solidFill>
            <a:srgbClr val="0084ff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Shape 6"/>
          <p:cNvSpPr/>
          <p:nvPr/>
        </p:nvSpPr>
        <p:spPr>
          <a:xfrm>
            <a:off x="2640960" y="2666520"/>
            <a:ext cx="395640" cy="395640"/>
          </a:xfrm>
          <a:custGeom>
            <a:avLst/>
            <a:gdLst/>
            <a:ahLst/>
            <a:rect l="l" t="t" r="r" b="b"/>
            <a:pathLst>
              <a:path w="395983" h="395983">
                <a:moveTo>
                  <a:pt x="197992" y="0"/>
                </a:moveTo>
                <a:moveTo>
                  <a:pt x="197992" y="0"/>
                </a:moveTo>
                <a:cubicBezTo>
                  <a:pt x="307266" y="0"/>
                  <a:pt x="395983" y="88717"/>
                  <a:pt x="395983" y="197992"/>
                </a:cubicBezTo>
                <a:cubicBezTo>
                  <a:pt x="395983" y="307266"/>
                  <a:pt x="307266" y="395983"/>
                  <a:pt x="197992" y="395983"/>
                </a:cubicBezTo>
                <a:cubicBezTo>
                  <a:pt x="88717" y="395983"/>
                  <a:pt x="0" y="307266"/>
                  <a:pt x="0" y="197992"/>
                </a:cubicBezTo>
                <a:cubicBezTo>
                  <a:pt x="0" y="88717"/>
                  <a:pt x="88717" y="0"/>
                  <a:pt x="197992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Text 7"/>
          <p:cNvSpPr/>
          <p:nvPr/>
        </p:nvSpPr>
        <p:spPr>
          <a:xfrm>
            <a:off x="2552760" y="2620800"/>
            <a:ext cx="566640" cy="46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580" spc="-1" strike="noStrike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 b="0" lang="en-US" sz="1580" spc="-1" strike="noStrike">
              <a:latin typeface="Arial"/>
            </a:endParaRPr>
          </a:p>
        </p:txBody>
      </p:sp>
      <p:sp>
        <p:nvSpPr>
          <p:cNvPr id="126" name="Shape 8"/>
          <p:cNvSpPr/>
          <p:nvPr/>
        </p:nvSpPr>
        <p:spPr>
          <a:xfrm>
            <a:off x="4767480" y="1144800"/>
            <a:ext cx="374040" cy="770040"/>
          </a:xfrm>
          <a:custGeom>
            <a:avLst/>
            <a:gdLst/>
            <a:ahLst/>
            <a:rect l="l" t="t" r="r" b="b"/>
            <a:pathLst>
              <a:path w="374579" h="770562">
                <a:moveTo>
                  <a:pt x="187289" y="0"/>
                </a:moveTo>
                <a:moveTo>
                  <a:pt x="187289" y="0"/>
                </a:moveTo>
                <a:lnTo>
                  <a:pt x="187289" y="0"/>
                </a:lnTo>
                <a:quadBezTo>
                  <a:pt x="374579" y="0"/>
                  <a:pt x="374579" y="187289"/>
                </a:quadBezTo>
                <a:lnTo>
                  <a:pt x="374579" y="583272"/>
                </a:lnTo>
                <a:quadBezTo>
                  <a:pt x="374579" y="770562"/>
                  <a:pt x="187289" y="770562"/>
                </a:quadBezTo>
                <a:lnTo>
                  <a:pt x="187289" y="770562"/>
                </a:lnTo>
                <a:quadBezTo>
                  <a:pt x="0" y="770562"/>
                  <a:pt x="0" y="583272"/>
                </a:quadBezTo>
                <a:lnTo>
                  <a:pt x="0" y="187289"/>
                </a:lnTo>
                <a:quadBezTo>
                  <a:pt x="0" y="0"/>
                  <a:pt x="187289" y="0"/>
                </a:quadBezTo>
                <a:close/>
              </a:path>
            </a:pathLst>
          </a:custGeom>
          <a:solidFill>
            <a:srgbClr val="0084ff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Shape 9"/>
          <p:cNvSpPr/>
          <p:nvPr/>
        </p:nvSpPr>
        <p:spPr>
          <a:xfrm>
            <a:off x="4756680" y="1144800"/>
            <a:ext cx="395640" cy="395640"/>
          </a:xfrm>
          <a:custGeom>
            <a:avLst/>
            <a:gdLst/>
            <a:ahLst/>
            <a:rect l="l" t="t" r="r" b="b"/>
            <a:pathLst>
              <a:path w="395983" h="395983">
                <a:moveTo>
                  <a:pt x="197992" y="0"/>
                </a:moveTo>
                <a:moveTo>
                  <a:pt x="197992" y="0"/>
                </a:moveTo>
                <a:cubicBezTo>
                  <a:pt x="307266" y="0"/>
                  <a:pt x="395983" y="88717"/>
                  <a:pt x="395983" y="197992"/>
                </a:cubicBezTo>
                <a:cubicBezTo>
                  <a:pt x="395983" y="307266"/>
                  <a:pt x="307266" y="395983"/>
                  <a:pt x="197992" y="395983"/>
                </a:cubicBezTo>
                <a:cubicBezTo>
                  <a:pt x="88717" y="395983"/>
                  <a:pt x="0" y="307266"/>
                  <a:pt x="0" y="197992"/>
                </a:cubicBezTo>
                <a:cubicBezTo>
                  <a:pt x="0" y="88717"/>
                  <a:pt x="88717" y="0"/>
                  <a:pt x="197992" y="0"/>
                </a:cubicBezTo>
                <a:close/>
              </a:path>
            </a:pathLst>
          </a:custGeom>
          <a:solidFill>
            <a:srgbClr val="0084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Text 10"/>
          <p:cNvSpPr/>
          <p:nvPr/>
        </p:nvSpPr>
        <p:spPr>
          <a:xfrm>
            <a:off x="4659480" y="1092960"/>
            <a:ext cx="590760" cy="46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 algn="ctr"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en-US" sz="1580" spc="-1" strike="noStrike">
                <a:solidFill>
                  <a:srgbClr val="ffffff"/>
                </a:solidFill>
                <a:latin typeface="微软雅黑"/>
                <a:ea typeface="微软雅黑"/>
              </a:rPr>
              <a:t>03</a:t>
            </a:r>
            <a:endParaRPr b="0" lang="en-US" sz="1580" spc="-1" strike="noStrike">
              <a:latin typeface="Arial"/>
            </a:endParaRPr>
          </a:p>
        </p:txBody>
      </p:sp>
      <p:sp>
        <p:nvSpPr>
          <p:cNvPr id="129" name="Shape 11"/>
          <p:cNvSpPr/>
          <p:nvPr/>
        </p:nvSpPr>
        <p:spPr>
          <a:xfrm>
            <a:off x="3299760" y="2447640"/>
            <a:ext cx="2356560" cy="360"/>
          </a:xfrm>
          <a:custGeom>
            <a:avLst/>
            <a:gdLst/>
            <a:ahLst/>
            <a:rect l="l" t="t" r="r" b="b"/>
            <a:pathLst>
              <a:path w="2356811" h="0">
                <a:moveTo>
                  <a:pt x="2356811" y="0"/>
                </a:moveTo>
                <a:moveTo>
                  <a:pt x="2356811" y="0"/>
                </a:moveTo>
                <a:lnTo>
                  <a:pt x="0" y="0"/>
                </a:lnTo>
              </a:path>
            </a:pathLst>
          </a:custGeom>
          <a:noFill/>
          <a:ln w="19050">
            <a:solidFill>
              <a:srgbClr val="3ad9c6"/>
            </a:solidFill>
            <a:round/>
            <a:headEnd len="med" type="arrow" w="med"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Shape 12"/>
          <p:cNvSpPr/>
          <p:nvPr/>
        </p:nvSpPr>
        <p:spPr>
          <a:xfrm>
            <a:off x="5656680" y="2447640"/>
            <a:ext cx="2356560" cy="360"/>
          </a:xfrm>
          <a:custGeom>
            <a:avLst/>
            <a:gdLst/>
            <a:ahLst/>
            <a:rect l="l" t="t" r="r" b="b"/>
            <a:pathLst>
              <a:path w="2356811" h="0">
                <a:moveTo>
                  <a:pt x="2356811" y="0"/>
                </a:moveTo>
                <a:moveTo>
                  <a:pt x="2356811" y="0"/>
                </a:moveTo>
                <a:lnTo>
                  <a:pt x="0" y="0"/>
                </a:lnTo>
              </a:path>
            </a:pathLst>
          </a:custGeom>
          <a:noFill/>
          <a:ln w="19050">
            <a:solidFill>
              <a:srgbClr val="3ad9c6"/>
            </a:solidFill>
            <a:round/>
            <a:headEnd len="med" type="arrow" w="med"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Text 13"/>
          <p:cNvSpPr/>
          <p:nvPr/>
        </p:nvSpPr>
        <p:spPr>
          <a:xfrm>
            <a:off x="1132560" y="966240"/>
            <a:ext cx="329148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悬浮显示功能介绍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32" name="Text 14"/>
          <p:cNvSpPr/>
          <p:nvPr/>
        </p:nvSpPr>
        <p:spPr>
          <a:xfrm>
            <a:off x="1132560" y="1313280"/>
            <a:ext cx="3291480" cy="89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来源部分新增的悬浮显示详情功能，旨在通过鼠标悬停的方式，将未展示的信息以悬浮窗口的形式充分展现给用户，提升信息获取的效率和便捷性。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33" name="Text 15"/>
          <p:cNvSpPr/>
          <p:nvPr/>
        </p:nvSpPr>
        <p:spPr>
          <a:xfrm>
            <a:off x="3196440" y="2539800"/>
            <a:ext cx="3291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悬浮显示应用场景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34" name="Text 16"/>
          <p:cNvSpPr/>
          <p:nvPr/>
        </p:nvSpPr>
        <p:spPr>
          <a:xfrm>
            <a:off x="3196080" y="2886840"/>
            <a:ext cx="3291480" cy="71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该功能广泛应用于数据密集型界面，如报表、数据分析等场景，用户无需点击即可快速预览详细信息，有效减少了页面跳转，提高了用户体验。</a:t>
            </a:r>
            <a:endParaRPr b="0" lang="en-US" sz="1150" spc="-1" strike="noStrike">
              <a:latin typeface="Arial"/>
            </a:endParaRPr>
          </a:p>
        </p:txBody>
      </p:sp>
      <p:sp>
        <p:nvSpPr>
          <p:cNvPr id="135" name="Text 17"/>
          <p:cNvSpPr/>
          <p:nvPr/>
        </p:nvSpPr>
        <p:spPr>
          <a:xfrm>
            <a:off x="5314320" y="966240"/>
            <a:ext cx="329220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13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1" lang="zh-CN" sz="1729" spc="-1" strike="noStrike">
                <a:solidFill>
                  <a:srgbClr val="3ad9c6"/>
                </a:solidFill>
                <a:latin typeface="微软雅黑"/>
                <a:ea typeface="微软雅黑"/>
              </a:rPr>
              <a:t>悬浮显示技术实现</a:t>
            </a:r>
            <a:endParaRPr b="0" lang="en-US" sz="1729" spc="-1" strike="noStrike">
              <a:latin typeface="Arial"/>
            </a:endParaRPr>
          </a:p>
        </p:txBody>
      </p:sp>
      <p:sp>
        <p:nvSpPr>
          <p:cNvPr id="136" name="Text 18"/>
          <p:cNvSpPr/>
          <p:nvPr/>
        </p:nvSpPr>
        <p:spPr>
          <a:xfrm>
            <a:off x="5315040" y="1313280"/>
            <a:ext cx="3291480" cy="89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95400" bIns="95400" anchor="t">
            <a:spAutoFit/>
          </a:bodyPr>
          <a:p>
            <a:pPr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悬浮显示功能的实现依赖于前端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JavaScript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和</a:t>
            </a:r>
            <a:r>
              <a:rPr b="0" lang="en-US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CSS</a:t>
            </a:r>
            <a:r>
              <a:rPr b="0" lang="zh-CN" sz="1150" spc="-1" strike="noStrike">
                <a:solidFill>
                  <a:srgbClr val="ffffff"/>
                </a:solidFill>
                <a:latin typeface="微软雅黑"/>
                <a:ea typeface="微软雅黑"/>
              </a:rPr>
              <a:t>技术，通过监听鼠标事件来触发悬浮窗口的显示与隐藏，同时保证界面的响应速度和交互流畅性。</a:t>
            </a:r>
            <a:endParaRPr b="0" lang="en-US" sz="11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Application>LibreOffice/7.3.7.2$Linux_X86_64 LibreOffice_project/30$Build-2</Application>
  <AppVersion>15.0000</AppVersion>
  <Words>4069</Words>
  <Paragraphs>350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2024-12-18T12:37:00Z</dcterms:created>
  <dc:creator>PptxGenJS</dc:creator>
  <dc:description/>
  <dc:language>en-US</dc:language>
  <cp:lastModifiedBy/>
  <dcterms:modified xsi:type="dcterms:W3CDTF">2024-12-18T21:11:10Z</dcterms:modified>
  <cp:revision>4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E0D963E7011746C682C6C6111207BBB9_12</vt:lpwstr>
  </property>
  <property fmtid="{D5CDD505-2E9C-101B-9397-08002B2CF9AE}" pid="3" name="KSOProductBuildVer">
    <vt:lpwstr>2052-12.1.0.18276</vt:lpwstr>
  </property>
  <property fmtid="{D5CDD505-2E9C-101B-9397-08002B2CF9AE}" pid="4" name="Notes">
    <vt:i4>24</vt:i4>
  </property>
  <property fmtid="{D5CDD505-2E9C-101B-9397-08002B2CF9AE}" pid="5" name="PresentationFormat">
    <vt:lpwstr>On-screen Show (16:9)</vt:lpwstr>
  </property>
  <property fmtid="{D5CDD505-2E9C-101B-9397-08002B2CF9AE}" pid="6" name="Slides">
    <vt:i4>24</vt:i4>
  </property>
</Properties>
</file>